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692" r:id="rId2"/>
  </p:sldMasterIdLst>
  <p:notesMasterIdLst>
    <p:notesMasterId r:id="rId61"/>
  </p:notesMasterIdLst>
  <p:sldIdLst>
    <p:sldId id="283" r:id="rId3"/>
    <p:sldId id="256" r:id="rId4"/>
    <p:sldId id="286" r:id="rId5"/>
    <p:sldId id="295" r:id="rId6"/>
    <p:sldId id="290" r:id="rId7"/>
    <p:sldId id="291" r:id="rId8"/>
    <p:sldId id="288" r:id="rId9"/>
    <p:sldId id="293" r:id="rId10"/>
    <p:sldId id="292" r:id="rId11"/>
    <p:sldId id="331" r:id="rId12"/>
    <p:sldId id="296" r:id="rId13"/>
    <p:sldId id="285" r:id="rId14"/>
    <p:sldId id="298" r:id="rId15"/>
    <p:sldId id="297" r:id="rId16"/>
    <p:sldId id="262" r:id="rId17"/>
    <p:sldId id="299" r:id="rId18"/>
    <p:sldId id="300" r:id="rId19"/>
    <p:sldId id="261" r:id="rId20"/>
    <p:sldId id="301" r:id="rId21"/>
    <p:sldId id="303" r:id="rId22"/>
    <p:sldId id="263" r:id="rId23"/>
    <p:sldId id="307" r:id="rId24"/>
    <p:sldId id="305" r:id="rId25"/>
    <p:sldId id="306" r:id="rId26"/>
    <p:sldId id="308" r:id="rId27"/>
    <p:sldId id="310" r:id="rId28"/>
    <p:sldId id="311" r:id="rId29"/>
    <p:sldId id="309" r:id="rId30"/>
    <p:sldId id="312" r:id="rId31"/>
    <p:sldId id="314" r:id="rId32"/>
    <p:sldId id="313" r:id="rId33"/>
    <p:sldId id="315" r:id="rId34"/>
    <p:sldId id="316" r:id="rId35"/>
    <p:sldId id="264" r:id="rId36"/>
    <p:sldId id="265" r:id="rId37"/>
    <p:sldId id="317" r:id="rId38"/>
    <p:sldId id="272" r:id="rId39"/>
    <p:sldId id="318" r:id="rId40"/>
    <p:sldId id="319" r:id="rId41"/>
    <p:sldId id="320" r:id="rId42"/>
    <p:sldId id="321" r:id="rId43"/>
    <p:sldId id="322" r:id="rId44"/>
    <p:sldId id="323" r:id="rId45"/>
    <p:sldId id="274" r:id="rId46"/>
    <p:sldId id="277" r:id="rId47"/>
    <p:sldId id="332" r:id="rId48"/>
    <p:sldId id="278" r:id="rId49"/>
    <p:sldId id="279" r:id="rId50"/>
    <p:sldId id="268" r:id="rId51"/>
    <p:sldId id="328" r:id="rId52"/>
    <p:sldId id="326" r:id="rId53"/>
    <p:sldId id="329" r:id="rId54"/>
    <p:sldId id="333" r:id="rId55"/>
    <p:sldId id="270" r:id="rId56"/>
    <p:sldId id="334" r:id="rId57"/>
    <p:sldId id="280" r:id="rId58"/>
    <p:sldId id="324" r:id="rId59"/>
    <p:sldId id="325" r:id="rId6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073" autoAdjust="0"/>
  </p:normalViewPr>
  <p:slideViewPr>
    <p:cSldViewPr>
      <p:cViewPr>
        <p:scale>
          <a:sx n="66" d="100"/>
          <a:sy n="66" d="100"/>
        </p:scale>
        <p:origin x="-2094" y="-4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EEDD07-3902-43C6-9BBC-E40C3C0E0568}" type="doc">
      <dgm:prSet loTypeId="urn:microsoft.com/office/officeart/2005/8/layout/pyramid1" loCatId="pyramid" qsTypeId="urn:microsoft.com/office/officeart/2005/8/quickstyle/simple1" qsCatId="simple" csTypeId="urn:microsoft.com/office/officeart/2005/8/colors/colorful2" csCatId="colorful" phldr="1"/>
      <dgm:spPr/>
    </dgm:pt>
    <dgm:pt modelId="{D4215FAF-A2A7-4BF3-A3DF-94C0DDEB4EA9}">
      <dgm:prSet phldrT="[Text]" custT="1"/>
      <dgm:spPr/>
      <dgm:t>
        <a:bodyPr/>
        <a:lstStyle/>
        <a:p>
          <a:pPr algn="ctr"/>
          <a:endParaRPr lang="en-US" sz="1050" dirty="0" smtClean="0">
            <a:solidFill>
              <a:schemeClr val="bg1"/>
            </a:solidFill>
            <a:latin typeface="Arial" pitchFamily="34" charset="0"/>
            <a:cs typeface="Arial" pitchFamily="34" charset="0"/>
          </a:endParaRPr>
        </a:p>
        <a:p>
          <a:pPr algn="ctr"/>
          <a:r>
            <a:rPr lang="en-US" sz="4400" dirty="0" smtClean="0">
              <a:solidFill>
                <a:schemeClr val="bg1"/>
              </a:solidFill>
              <a:latin typeface="Arial" pitchFamily="34" charset="0"/>
              <a:cs typeface="Arial" pitchFamily="34" charset="0"/>
            </a:rPr>
            <a:t>New </a:t>
          </a:r>
        </a:p>
        <a:p>
          <a:pPr algn="ctr"/>
          <a:r>
            <a:rPr lang="en-US" sz="4400" dirty="0" smtClean="0">
              <a:solidFill>
                <a:schemeClr val="bg1"/>
              </a:solidFill>
              <a:latin typeface="Arial" pitchFamily="34" charset="0"/>
              <a:cs typeface="Arial" pitchFamily="34" charset="0"/>
            </a:rPr>
            <a:t>leaders</a:t>
          </a:r>
          <a:endParaRPr lang="en-US" sz="4400" dirty="0">
            <a:solidFill>
              <a:schemeClr val="bg1"/>
            </a:solidFill>
            <a:latin typeface="Arial" pitchFamily="34" charset="0"/>
            <a:cs typeface="Arial" pitchFamily="34" charset="0"/>
          </a:endParaRPr>
        </a:p>
      </dgm:t>
    </dgm:pt>
    <dgm:pt modelId="{F7B6E788-EDE3-4166-A56A-14BE8E6B5F0D}" type="parTrans" cxnId="{4108F82F-5381-4F90-8FCF-CE984978FA9B}">
      <dgm:prSet/>
      <dgm:spPr/>
      <dgm:t>
        <a:bodyPr/>
        <a:lstStyle/>
        <a:p>
          <a:pPr algn="ctr"/>
          <a:endParaRPr lang="en-US" sz="1050">
            <a:latin typeface="Arial" pitchFamily="34" charset="0"/>
            <a:cs typeface="Arial" pitchFamily="34" charset="0"/>
          </a:endParaRPr>
        </a:p>
      </dgm:t>
    </dgm:pt>
    <dgm:pt modelId="{EED21640-99FB-4636-8B5C-8AD1001505AF}" type="sibTrans" cxnId="{4108F82F-5381-4F90-8FCF-CE984978FA9B}">
      <dgm:prSet/>
      <dgm:spPr/>
      <dgm:t>
        <a:bodyPr/>
        <a:lstStyle/>
        <a:p>
          <a:pPr algn="ctr"/>
          <a:endParaRPr lang="en-US" sz="1050">
            <a:latin typeface="Arial" pitchFamily="34" charset="0"/>
            <a:cs typeface="Arial" pitchFamily="34" charset="0"/>
          </a:endParaRPr>
        </a:p>
      </dgm:t>
    </dgm:pt>
    <dgm:pt modelId="{E4CB8338-64EA-4BA0-9C3F-9AB0670CDE01}">
      <dgm:prSet phldrT="[Text]" custT="1"/>
      <dgm:spPr/>
      <dgm:t>
        <a:bodyPr/>
        <a:lstStyle/>
        <a:p>
          <a:pPr algn="ctr"/>
          <a:r>
            <a:rPr lang="en-US" sz="4400" dirty="0">
              <a:solidFill>
                <a:schemeClr val="bg1"/>
              </a:solidFill>
              <a:latin typeface="Arial" pitchFamily="34" charset="0"/>
              <a:cs typeface="Arial" pitchFamily="34" charset="0"/>
            </a:rPr>
            <a:t>Increased membership</a:t>
          </a:r>
        </a:p>
      </dgm:t>
    </dgm:pt>
    <dgm:pt modelId="{73B99C61-0185-49A0-91A5-C4E6325EC1C8}" type="parTrans" cxnId="{87503B05-3888-4B1B-BEC4-FA3C5508907C}">
      <dgm:prSet/>
      <dgm:spPr/>
      <dgm:t>
        <a:bodyPr/>
        <a:lstStyle/>
        <a:p>
          <a:pPr algn="ctr"/>
          <a:endParaRPr lang="en-US" sz="1050">
            <a:latin typeface="Arial" pitchFamily="34" charset="0"/>
            <a:cs typeface="Arial" pitchFamily="34" charset="0"/>
          </a:endParaRPr>
        </a:p>
      </dgm:t>
    </dgm:pt>
    <dgm:pt modelId="{0B697E6E-29A1-45A6-9553-D723CC8264B4}" type="sibTrans" cxnId="{87503B05-3888-4B1B-BEC4-FA3C5508907C}">
      <dgm:prSet/>
      <dgm:spPr/>
      <dgm:t>
        <a:bodyPr/>
        <a:lstStyle/>
        <a:p>
          <a:pPr algn="ctr"/>
          <a:endParaRPr lang="en-US" sz="1050">
            <a:latin typeface="Arial" pitchFamily="34" charset="0"/>
            <a:cs typeface="Arial" pitchFamily="34" charset="0"/>
          </a:endParaRPr>
        </a:p>
      </dgm:t>
    </dgm:pt>
    <dgm:pt modelId="{6C32B4D9-9BE1-406D-9684-453F047FA1B9}">
      <dgm:prSet phldrT="[Text]" custT="1"/>
      <dgm:spPr/>
      <dgm:t>
        <a:bodyPr/>
        <a:lstStyle/>
        <a:p>
          <a:pPr algn="ctr"/>
          <a:r>
            <a:rPr lang="en-US" sz="4000" dirty="0" smtClean="0">
              <a:solidFill>
                <a:schemeClr val="bg1"/>
              </a:solidFill>
              <a:latin typeface="Arial" pitchFamily="34" charset="0"/>
              <a:cs typeface="Arial" pitchFamily="34" charset="0"/>
            </a:rPr>
            <a:t>Demographically representative</a:t>
          </a:r>
          <a:endParaRPr lang="en-US" sz="4000" dirty="0">
            <a:solidFill>
              <a:schemeClr val="bg1"/>
            </a:solidFill>
            <a:latin typeface="Arial" pitchFamily="34" charset="0"/>
            <a:cs typeface="Arial" pitchFamily="34" charset="0"/>
          </a:endParaRPr>
        </a:p>
      </dgm:t>
    </dgm:pt>
    <dgm:pt modelId="{5A8D5CA0-81F6-40E4-9360-4AE160E35D01}" type="parTrans" cxnId="{94F4562A-2938-4B4A-9F57-E7614B19CFFE}">
      <dgm:prSet/>
      <dgm:spPr/>
      <dgm:t>
        <a:bodyPr/>
        <a:lstStyle/>
        <a:p>
          <a:pPr algn="ctr"/>
          <a:endParaRPr lang="en-US" sz="1050">
            <a:latin typeface="Arial" pitchFamily="34" charset="0"/>
            <a:cs typeface="Arial" pitchFamily="34" charset="0"/>
          </a:endParaRPr>
        </a:p>
      </dgm:t>
    </dgm:pt>
    <dgm:pt modelId="{26F9BC45-827D-49DB-846E-8A6630925BAC}" type="sibTrans" cxnId="{94F4562A-2938-4B4A-9F57-E7614B19CFFE}">
      <dgm:prSet/>
      <dgm:spPr/>
      <dgm:t>
        <a:bodyPr/>
        <a:lstStyle/>
        <a:p>
          <a:pPr algn="ctr"/>
          <a:endParaRPr lang="en-US" sz="1050">
            <a:latin typeface="Arial" pitchFamily="34" charset="0"/>
            <a:cs typeface="Arial" pitchFamily="34" charset="0"/>
          </a:endParaRPr>
        </a:p>
      </dgm:t>
    </dgm:pt>
    <dgm:pt modelId="{BF7A3935-5FF5-4C4E-A34B-F727B968F2B8}" type="pres">
      <dgm:prSet presAssocID="{A3EEDD07-3902-43C6-9BBC-E40C3C0E0568}" presName="Name0" presStyleCnt="0">
        <dgm:presLayoutVars>
          <dgm:dir/>
          <dgm:animLvl val="lvl"/>
          <dgm:resizeHandles val="exact"/>
        </dgm:presLayoutVars>
      </dgm:prSet>
      <dgm:spPr/>
    </dgm:pt>
    <dgm:pt modelId="{3C35CF9D-10A3-40FF-823C-0A2A61707B52}" type="pres">
      <dgm:prSet presAssocID="{D4215FAF-A2A7-4BF3-A3DF-94C0DDEB4EA9}" presName="Name8" presStyleCnt="0"/>
      <dgm:spPr/>
    </dgm:pt>
    <dgm:pt modelId="{931EC99E-9778-4E56-92EE-B5C7E27B6403}" type="pres">
      <dgm:prSet presAssocID="{D4215FAF-A2A7-4BF3-A3DF-94C0DDEB4EA9}" presName="level" presStyleLbl="node1" presStyleIdx="0" presStyleCnt="3" custScaleY="127698" custLinFactNeighborY="-5609">
        <dgm:presLayoutVars>
          <dgm:chMax val="1"/>
          <dgm:bulletEnabled val="1"/>
        </dgm:presLayoutVars>
      </dgm:prSet>
      <dgm:spPr/>
      <dgm:t>
        <a:bodyPr/>
        <a:lstStyle/>
        <a:p>
          <a:endParaRPr lang="en-US"/>
        </a:p>
      </dgm:t>
    </dgm:pt>
    <dgm:pt modelId="{6CA66415-73FE-4CA9-A2A6-7C55ABD002EE}" type="pres">
      <dgm:prSet presAssocID="{D4215FAF-A2A7-4BF3-A3DF-94C0DDEB4EA9}" presName="levelTx" presStyleLbl="revTx" presStyleIdx="0" presStyleCnt="0">
        <dgm:presLayoutVars>
          <dgm:chMax val="1"/>
          <dgm:bulletEnabled val="1"/>
        </dgm:presLayoutVars>
      </dgm:prSet>
      <dgm:spPr/>
      <dgm:t>
        <a:bodyPr/>
        <a:lstStyle/>
        <a:p>
          <a:endParaRPr lang="en-US"/>
        </a:p>
      </dgm:t>
    </dgm:pt>
    <dgm:pt modelId="{45831AEF-37CF-4D7A-8160-07C26DCE0344}" type="pres">
      <dgm:prSet presAssocID="{E4CB8338-64EA-4BA0-9C3F-9AB0670CDE01}" presName="Name8" presStyleCnt="0"/>
      <dgm:spPr/>
    </dgm:pt>
    <dgm:pt modelId="{8BE67125-4988-41F8-8E40-00418D5C2E3B}" type="pres">
      <dgm:prSet presAssocID="{E4CB8338-64EA-4BA0-9C3F-9AB0670CDE01}" presName="level" presStyleLbl="node1" presStyleIdx="1" presStyleCnt="3" custLinFactNeighborY="3933">
        <dgm:presLayoutVars>
          <dgm:chMax val="1"/>
          <dgm:bulletEnabled val="1"/>
        </dgm:presLayoutVars>
      </dgm:prSet>
      <dgm:spPr/>
      <dgm:t>
        <a:bodyPr/>
        <a:lstStyle/>
        <a:p>
          <a:endParaRPr lang="en-US"/>
        </a:p>
      </dgm:t>
    </dgm:pt>
    <dgm:pt modelId="{6AE77957-995C-4D3D-AFC3-966EA84BD6DB}" type="pres">
      <dgm:prSet presAssocID="{E4CB8338-64EA-4BA0-9C3F-9AB0670CDE01}" presName="levelTx" presStyleLbl="revTx" presStyleIdx="0" presStyleCnt="0">
        <dgm:presLayoutVars>
          <dgm:chMax val="1"/>
          <dgm:bulletEnabled val="1"/>
        </dgm:presLayoutVars>
      </dgm:prSet>
      <dgm:spPr/>
      <dgm:t>
        <a:bodyPr/>
        <a:lstStyle/>
        <a:p>
          <a:endParaRPr lang="en-US"/>
        </a:p>
      </dgm:t>
    </dgm:pt>
    <dgm:pt modelId="{72891C72-9EDB-4CEA-A051-CFAB15EE6E09}" type="pres">
      <dgm:prSet presAssocID="{6C32B4D9-9BE1-406D-9684-453F047FA1B9}" presName="Name8" presStyleCnt="0"/>
      <dgm:spPr/>
    </dgm:pt>
    <dgm:pt modelId="{11FC0BA7-B09A-44B9-90AE-C990C459F5FD}" type="pres">
      <dgm:prSet presAssocID="{6C32B4D9-9BE1-406D-9684-453F047FA1B9}" presName="level" presStyleLbl="node1" presStyleIdx="2" presStyleCnt="3" custLinFactNeighborY="10877">
        <dgm:presLayoutVars>
          <dgm:chMax val="1"/>
          <dgm:bulletEnabled val="1"/>
        </dgm:presLayoutVars>
      </dgm:prSet>
      <dgm:spPr/>
      <dgm:t>
        <a:bodyPr/>
        <a:lstStyle/>
        <a:p>
          <a:endParaRPr lang="en-US"/>
        </a:p>
      </dgm:t>
    </dgm:pt>
    <dgm:pt modelId="{8AE2A8CD-CB33-458E-9069-49694F73B72B}" type="pres">
      <dgm:prSet presAssocID="{6C32B4D9-9BE1-406D-9684-453F047FA1B9}" presName="levelTx" presStyleLbl="revTx" presStyleIdx="0" presStyleCnt="0">
        <dgm:presLayoutVars>
          <dgm:chMax val="1"/>
          <dgm:bulletEnabled val="1"/>
        </dgm:presLayoutVars>
      </dgm:prSet>
      <dgm:spPr/>
      <dgm:t>
        <a:bodyPr/>
        <a:lstStyle/>
        <a:p>
          <a:endParaRPr lang="en-US"/>
        </a:p>
      </dgm:t>
    </dgm:pt>
  </dgm:ptLst>
  <dgm:cxnLst>
    <dgm:cxn modelId="{236B7C11-4907-4FA4-BEDC-588DFBCD5C98}" type="presOf" srcId="{6C32B4D9-9BE1-406D-9684-453F047FA1B9}" destId="{8AE2A8CD-CB33-458E-9069-49694F73B72B}" srcOrd="1" destOrd="0" presId="urn:microsoft.com/office/officeart/2005/8/layout/pyramid1"/>
    <dgm:cxn modelId="{868D4CEC-0028-4BA4-8176-46CAFC0C2E0C}" type="presOf" srcId="{6C32B4D9-9BE1-406D-9684-453F047FA1B9}" destId="{11FC0BA7-B09A-44B9-90AE-C990C459F5FD}" srcOrd="0" destOrd="0" presId="urn:microsoft.com/office/officeart/2005/8/layout/pyramid1"/>
    <dgm:cxn modelId="{94F4562A-2938-4B4A-9F57-E7614B19CFFE}" srcId="{A3EEDD07-3902-43C6-9BBC-E40C3C0E0568}" destId="{6C32B4D9-9BE1-406D-9684-453F047FA1B9}" srcOrd="2" destOrd="0" parTransId="{5A8D5CA0-81F6-40E4-9360-4AE160E35D01}" sibTransId="{26F9BC45-827D-49DB-846E-8A6630925BAC}"/>
    <dgm:cxn modelId="{4108F82F-5381-4F90-8FCF-CE984978FA9B}" srcId="{A3EEDD07-3902-43C6-9BBC-E40C3C0E0568}" destId="{D4215FAF-A2A7-4BF3-A3DF-94C0DDEB4EA9}" srcOrd="0" destOrd="0" parTransId="{F7B6E788-EDE3-4166-A56A-14BE8E6B5F0D}" sibTransId="{EED21640-99FB-4636-8B5C-8AD1001505AF}"/>
    <dgm:cxn modelId="{A3AFA887-08B8-4C81-8EDB-15C94C591B77}" type="presOf" srcId="{E4CB8338-64EA-4BA0-9C3F-9AB0670CDE01}" destId="{8BE67125-4988-41F8-8E40-00418D5C2E3B}" srcOrd="0" destOrd="0" presId="urn:microsoft.com/office/officeart/2005/8/layout/pyramid1"/>
    <dgm:cxn modelId="{089ECF4C-1F7F-4272-8467-6F4A408724BA}" type="presOf" srcId="{D4215FAF-A2A7-4BF3-A3DF-94C0DDEB4EA9}" destId="{6CA66415-73FE-4CA9-A2A6-7C55ABD002EE}" srcOrd="1" destOrd="0" presId="urn:microsoft.com/office/officeart/2005/8/layout/pyramid1"/>
    <dgm:cxn modelId="{87503B05-3888-4B1B-BEC4-FA3C5508907C}" srcId="{A3EEDD07-3902-43C6-9BBC-E40C3C0E0568}" destId="{E4CB8338-64EA-4BA0-9C3F-9AB0670CDE01}" srcOrd="1" destOrd="0" parTransId="{73B99C61-0185-49A0-91A5-C4E6325EC1C8}" sibTransId="{0B697E6E-29A1-45A6-9553-D723CC8264B4}"/>
    <dgm:cxn modelId="{E8BF43E4-10F0-4719-921B-46C1C6D500A6}" type="presOf" srcId="{A3EEDD07-3902-43C6-9BBC-E40C3C0E0568}" destId="{BF7A3935-5FF5-4C4E-A34B-F727B968F2B8}" srcOrd="0" destOrd="0" presId="urn:microsoft.com/office/officeart/2005/8/layout/pyramid1"/>
    <dgm:cxn modelId="{58096809-63E5-428F-9958-58DCE3CB32D6}" type="presOf" srcId="{E4CB8338-64EA-4BA0-9C3F-9AB0670CDE01}" destId="{6AE77957-995C-4D3D-AFC3-966EA84BD6DB}" srcOrd="1" destOrd="0" presId="urn:microsoft.com/office/officeart/2005/8/layout/pyramid1"/>
    <dgm:cxn modelId="{F2D4D17E-B054-47EF-9CE5-AD2FE64FC52D}" type="presOf" srcId="{D4215FAF-A2A7-4BF3-A3DF-94C0DDEB4EA9}" destId="{931EC99E-9778-4E56-92EE-B5C7E27B6403}" srcOrd="0" destOrd="0" presId="urn:microsoft.com/office/officeart/2005/8/layout/pyramid1"/>
    <dgm:cxn modelId="{CAC34EE5-DDFC-49AA-BBCA-B5758B5D33EA}" type="presParOf" srcId="{BF7A3935-5FF5-4C4E-A34B-F727B968F2B8}" destId="{3C35CF9D-10A3-40FF-823C-0A2A61707B52}" srcOrd="0" destOrd="0" presId="urn:microsoft.com/office/officeart/2005/8/layout/pyramid1"/>
    <dgm:cxn modelId="{038A6AE2-FDF2-4946-BF78-76F62B35FAA0}" type="presParOf" srcId="{3C35CF9D-10A3-40FF-823C-0A2A61707B52}" destId="{931EC99E-9778-4E56-92EE-B5C7E27B6403}" srcOrd="0" destOrd="0" presId="urn:microsoft.com/office/officeart/2005/8/layout/pyramid1"/>
    <dgm:cxn modelId="{A77DD011-C9AD-425D-9864-2459FA26A7E9}" type="presParOf" srcId="{3C35CF9D-10A3-40FF-823C-0A2A61707B52}" destId="{6CA66415-73FE-4CA9-A2A6-7C55ABD002EE}" srcOrd="1" destOrd="0" presId="urn:microsoft.com/office/officeart/2005/8/layout/pyramid1"/>
    <dgm:cxn modelId="{B8836E27-B76E-44C8-BFDC-701AABA32EFA}" type="presParOf" srcId="{BF7A3935-5FF5-4C4E-A34B-F727B968F2B8}" destId="{45831AEF-37CF-4D7A-8160-07C26DCE0344}" srcOrd="1" destOrd="0" presId="urn:microsoft.com/office/officeart/2005/8/layout/pyramid1"/>
    <dgm:cxn modelId="{6C3CB9B5-4870-437D-B849-51311938C910}" type="presParOf" srcId="{45831AEF-37CF-4D7A-8160-07C26DCE0344}" destId="{8BE67125-4988-41F8-8E40-00418D5C2E3B}" srcOrd="0" destOrd="0" presId="urn:microsoft.com/office/officeart/2005/8/layout/pyramid1"/>
    <dgm:cxn modelId="{09062374-ADCC-41EF-9D66-9C1AFB024DE3}" type="presParOf" srcId="{45831AEF-37CF-4D7A-8160-07C26DCE0344}" destId="{6AE77957-995C-4D3D-AFC3-966EA84BD6DB}" srcOrd="1" destOrd="0" presId="urn:microsoft.com/office/officeart/2005/8/layout/pyramid1"/>
    <dgm:cxn modelId="{891682D7-23EA-4A4F-B843-6AD9A4FDA3F4}" type="presParOf" srcId="{BF7A3935-5FF5-4C4E-A34B-F727B968F2B8}" destId="{72891C72-9EDB-4CEA-A051-CFAB15EE6E09}" srcOrd="2" destOrd="0" presId="urn:microsoft.com/office/officeart/2005/8/layout/pyramid1"/>
    <dgm:cxn modelId="{41A31966-AFA8-4F43-ADB2-FE5CD30A00BE}" type="presParOf" srcId="{72891C72-9EDB-4CEA-A051-CFAB15EE6E09}" destId="{11FC0BA7-B09A-44B9-90AE-C990C459F5FD}" srcOrd="0" destOrd="0" presId="urn:microsoft.com/office/officeart/2005/8/layout/pyramid1"/>
    <dgm:cxn modelId="{CB978397-A3C1-4D62-9D10-78A9888414AF}" type="presParOf" srcId="{72891C72-9EDB-4CEA-A051-CFAB15EE6E09}" destId="{8AE2A8CD-CB33-458E-9069-49694F73B72B}"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E5F7C9-40DE-4C6B-866F-4AC707D29AD3}" type="doc">
      <dgm:prSet loTypeId="urn:microsoft.com/office/officeart/2005/8/layout/hProcess3" loCatId="process" qsTypeId="urn:microsoft.com/office/officeart/2005/8/quickstyle/simple1" qsCatId="simple" csTypeId="urn:microsoft.com/office/officeart/2005/8/colors/accent1_2" csCatId="accent1" phldr="1"/>
      <dgm:spPr/>
    </dgm:pt>
    <dgm:pt modelId="{F59C50E4-2F93-478F-ACCF-3EFFC337AC13}">
      <dgm:prSet phldrT="[Text]" custT="1"/>
      <dgm:spPr/>
      <dgm:t>
        <a:bodyPr/>
        <a:lstStyle/>
        <a:p>
          <a:r>
            <a:rPr lang="en-US" sz="4400" b="1" dirty="0" smtClean="0"/>
            <a:t>Position</a:t>
          </a:r>
          <a:endParaRPr lang="en-US" sz="4400" b="1" dirty="0"/>
        </a:p>
      </dgm:t>
    </dgm:pt>
    <dgm:pt modelId="{0D0D0FA9-7FD1-4C16-8A9F-A07B3E12A59F}" type="parTrans" cxnId="{D95E6557-0BE2-45B7-83ED-6683DF440348}">
      <dgm:prSet/>
      <dgm:spPr/>
      <dgm:t>
        <a:bodyPr/>
        <a:lstStyle/>
        <a:p>
          <a:endParaRPr lang="en-US"/>
        </a:p>
      </dgm:t>
    </dgm:pt>
    <dgm:pt modelId="{2EFE7964-4197-449F-8567-36EDDDA6728A}" type="sibTrans" cxnId="{D95E6557-0BE2-45B7-83ED-6683DF440348}">
      <dgm:prSet/>
      <dgm:spPr/>
      <dgm:t>
        <a:bodyPr/>
        <a:lstStyle/>
        <a:p>
          <a:endParaRPr lang="en-US"/>
        </a:p>
      </dgm:t>
    </dgm:pt>
    <dgm:pt modelId="{63A9F2DF-4512-4FDE-A580-2C9F4B8F189D}">
      <dgm:prSet phldrT="[Text]" custT="1"/>
      <dgm:spPr/>
      <dgm:t>
        <a:bodyPr/>
        <a:lstStyle/>
        <a:p>
          <a:r>
            <a:rPr lang="en-US" sz="4400" b="1" dirty="0" smtClean="0"/>
            <a:t>Authority</a:t>
          </a:r>
          <a:endParaRPr lang="en-US" sz="4400" b="1" dirty="0"/>
        </a:p>
      </dgm:t>
    </dgm:pt>
    <dgm:pt modelId="{E384885C-A23B-4C95-A860-0A078202F59B}" type="parTrans" cxnId="{91F6284A-B128-4BCE-9F69-E98A05E5D3CF}">
      <dgm:prSet/>
      <dgm:spPr/>
      <dgm:t>
        <a:bodyPr/>
        <a:lstStyle/>
        <a:p>
          <a:endParaRPr lang="en-US"/>
        </a:p>
      </dgm:t>
    </dgm:pt>
    <dgm:pt modelId="{CE6AF1A3-F9BE-4B30-BD1B-BB8019EBD0C8}" type="sibTrans" cxnId="{91F6284A-B128-4BCE-9F69-E98A05E5D3CF}">
      <dgm:prSet/>
      <dgm:spPr/>
      <dgm:t>
        <a:bodyPr/>
        <a:lstStyle/>
        <a:p>
          <a:endParaRPr lang="en-US"/>
        </a:p>
      </dgm:t>
    </dgm:pt>
    <dgm:pt modelId="{7678DDC1-6B17-4A69-8FFC-17A704715DD3}">
      <dgm:prSet phldrT="[Text]" custT="1"/>
      <dgm:spPr/>
      <dgm:t>
        <a:bodyPr/>
        <a:lstStyle/>
        <a:p>
          <a:r>
            <a:rPr lang="en-US" sz="4400" b="1" dirty="0" smtClean="0"/>
            <a:t>Influence</a:t>
          </a:r>
          <a:endParaRPr lang="en-US" sz="4400" b="1" dirty="0"/>
        </a:p>
      </dgm:t>
    </dgm:pt>
    <dgm:pt modelId="{A9C6E46B-5269-4E3A-8066-589CAF7DFE6F}" type="parTrans" cxnId="{75E80CCE-9501-46DF-A69E-1BB432CF4058}">
      <dgm:prSet/>
      <dgm:spPr/>
      <dgm:t>
        <a:bodyPr/>
        <a:lstStyle/>
        <a:p>
          <a:endParaRPr lang="en-US"/>
        </a:p>
      </dgm:t>
    </dgm:pt>
    <dgm:pt modelId="{01329921-2445-41F7-A06B-CE6F5BDF5FCE}" type="sibTrans" cxnId="{75E80CCE-9501-46DF-A69E-1BB432CF4058}">
      <dgm:prSet/>
      <dgm:spPr/>
      <dgm:t>
        <a:bodyPr/>
        <a:lstStyle/>
        <a:p>
          <a:endParaRPr lang="en-US"/>
        </a:p>
      </dgm:t>
    </dgm:pt>
    <dgm:pt modelId="{E105A54A-F63B-490C-AD75-CD9962214EE9}" type="pres">
      <dgm:prSet presAssocID="{42E5F7C9-40DE-4C6B-866F-4AC707D29AD3}" presName="Name0" presStyleCnt="0">
        <dgm:presLayoutVars>
          <dgm:dir/>
          <dgm:animLvl val="lvl"/>
          <dgm:resizeHandles val="exact"/>
        </dgm:presLayoutVars>
      </dgm:prSet>
      <dgm:spPr/>
    </dgm:pt>
    <dgm:pt modelId="{B6530F7C-B722-4F33-88E1-B5D8940D6ED9}" type="pres">
      <dgm:prSet presAssocID="{42E5F7C9-40DE-4C6B-866F-4AC707D29AD3}" presName="dummy" presStyleCnt="0"/>
      <dgm:spPr/>
    </dgm:pt>
    <dgm:pt modelId="{5A34C83A-8D7F-4F7E-9E7A-36F16D4E0027}" type="pres">
      <dgm:prSet presAssocID="{42E5F7C9-40DE-4C6B-866F-4AC707D29AD3}" presName="linH" presStyleCnt="0"/>
      <dgm:spPr/>
    </dgm:pt>
    <dgm:pt modelId="{F23518CB-44D1-45F9-93D1-EB77CA0A0C42}" type="pres">
      <dgm:prSet presAssocID="{42E5F7C9-40DE-4C6B-866F-4AC707D29AD3}" presName="padding1" presStyleCnt="0"/>
      <dgm:spPr/>
    </dgm:pt>
    <dgm:pt modelId="{4C4DF32D-C65B-4931-8E6F-47A9DFDF0E60}" type="pres">
      <dgm:prSet presAssocID="{F59C50E4-2F93-478F-ACCF-3EFFC337AC13}" presName="linV" presStyleCnt="0"/>
      <dgm:spPr/>
    </dgm:pt>
    <dgm:pt modelId="{0AC716D9-439F-4D4D-A005-C6A83C4E181B}" type="pres">
      <dgm:prSet presAssocID="{F59C50E4-2F93-478F-ACCF-3EFFC337AC13}" presName="spVertical1" presStyleCnt="0"/>
      <dgm:spPr/>
    </dgm:pt>
    <dgm:pt modelId="{C4E24821-B4B4-4A5F-872D-FCAADB0DDBC2}" type="pres">
      <dgm:prSet presAssocID="{F59C50E4-2F93-478F-ACCF-3EFFC337AC13}" presName="parTx" presStyleLbl="revTx" presStyleIdx="0" presStyleCnt="3" custScaleX="161278" custLinFactNeighborX="-40540">
        <dgm:presLayoutVars>
          <dgm:chMax val="0"/>
          <dgm:chPref val="0"/>
          <dgm:bulletEnabled val="1"/>
        </dgm:presLayoutVars>
      </dgm:prSet>
      <dgm:spPr/>
      <dgm:t>
        <a:bodyPr/>
        <a:lstStyle/>
        <a:p>
          <a:endParaRPr lang="en-US"/>
        </a:p>
      </dgm:t>
    </dgm:pt>
    <dgm:pt modelId="{9A57FDB0-D623-4A88-8897-B157E9A507AF}" type="pres">
      <dgm:prSet presAssocID="{F59C50E4-2F93-478F-ACCF-3EFFC337AC13}" presName="spVertical2" presStyleCnt="0"/>
      <dgm:spPr/>
    </dgm:pt>
    <dgm:pt modelId="{695A586A-B605-48FE-A928-AA7EF9D42EF0}" type="pres">
      <dgm:prSet presAssocID="{F59C50E4-2F93-478F-ACCF-3EFFC337AC13}" presName="spVertical3" presStyleCnt="0"/>
      <dgm:spPr/>
    </dgm:pt>
    <dgm:pt modelId="{BEAAE421-3398-431F-96F0-49EEB9B1369B}" type="pres">
      <dgm:prSet presAssocID="{2EFE7964-4197-449F-8567-36EDDDA6728A}" presName="space" presStyleCnt="0"/>
      <dgm:spPr/>
    </dgm:pt>
    <dgm:pt modelId="{F9D6BAE4-6F50-4476-A2B7-98AA169D5325}" type="pres">
      <dgm:prSet presAssocID="{63A9F2DF-4512-4FDE-A580-2C9F4B8F189D}" presName="linV" presStyleCnt="0"/>
      <dgm:spPr/>
    </dgm:pt>
    <dgm:pt modelId="{57CF064C-B03A-4348-8CDA-FF666013167A}" type="pres">
      <dgm:prSet presAssocID="{63A9F2DF-4512-4FDE-A580-2C9F4B8F189D}" presName="spVertical1" presStyleCnt="0"/>
      <dgm:spPr/>
    </dgm:pt>
    <dgm:pt modelId="{404170FD-49FC-486B-B92A-4D0A1471985A}" type="pres">
      <dgm:prSet presAssocID="{63A9F2DF-4512-4FDE-A580-2C9F4B8F189D}" presName="parTx" presStyleLbl="revTx" presStyleIdx="1" presStyleCnt="3" custScaleX="198811" custLinFactNeighborX="-10988">
        <dgm:presLayoutVars>
          <dgm:chMax val="0"/>
          <dgm:chPref val="0"/>
          <dgm:bulletEnabled val="1"/>
        </dgm:presLayoutVars>
      </dgm:prSet>
      <dgm:spPr/>
      <dgm:t>
        <a:bodyPr/>
        <a:lstStyle/>
        <a:p>
          <a:endParaRPr lang="en-US"/>
        </a:p>
      </dgm:t>
    </dgm:pt>
    <dgm:pt modelId="{FDF43C10-1B28-4554-BCE1-493DD60206BA}" type="pres">
      <dgm:prSet presAssocID="{63A9F2DF-4512-4FDE-A580-2C9F4B8F189D}" presName="spVertical2" presStyleCnt="0"/>
      <dgm:spPr/>
    </dgm:pt>
    <dgm:pt modelId="{F30187DD-F8B8-4FAD-BD3C-E8119F99C424}" type="pres">
      <dgm:prSet presAssocID="{63A9F2DF-4512-4FDE-A580-2C9F4B8F189D}" presName="spVertical3" presStyleCnt="0"/>
      <dgm:spPr/>
    </dgm:pt>
    <dgm:pt modelId="{864DA011-3806-44F3-805E-6A0D2B35FCB4}" type="pres">
      <dgm:prSet presAssocID="{CE6AF1A3-F9BE-4B30-BD1B-BB8019EBD0C8}" presName="space" presStyleCnt="0"/>
      <dgm:spPr/>
    </dgm:pt>
    <dgm:pt modelId="{6B83624E-6C15-4CD7-A334-FB88AF753C10}" type="pres">
      <dgm:prSet presAssocID="{7678DDC1-6B17-4A69-8FFC-17A704715DD3}" presName="linV" presStyleCnt="0"/>
      <dgm:spPr/>
    </dgm:pt>
    <dgm:pt modelId="{A7E76CCA-BDD2-4B88-946E-A824F4B0CB04}" type="pres">
      <dgm:prSet presAssocID="{7678DDC1-6B17-4A69-8FFC-17A704715DD3}" presName="spVertical1" presStyleCnt="0"/>
      <dgm:spPr/>
    </dgm:pt>
    <dgm:pt modelId="{C2E107A3-7416-4E1E-9757-4229D4024620}" type="pres">
      <dgm:prSet presAssocID="{7678DDC1-6B17-4A69-8FFC-17A704715DD3}" presName="parTx" presStyleLbl="revTx" presStyleIdx="2" presStyleCnt="3" custScaleX="204945" custLinFactNeighborX="16018">
        <dgm:presLayoutVars>
          <dgm:chMax val="0"/>
          <dgm:chPref val="0"/>
          <dgm:bulletEnabled val="1"/>
        </dgm:presLayoutVars>
      </dgm:prSet>
      <dgm:spPr/>
      <dgm:t>
        <a:bodyPr/>
        <a:lstStyle/>
        <a:p>
          <a:endParaRPr lang="en-US"/>
        </a:p>
      </dgm:t>
    </dgm:pt>
    <dgm:pt modelId="{68221563-0F7F-4826-A42D-C55C746FCED5}" type="pres">
      <dgm:prSet presAssocID="{7678DDC1-6B17-4A69-8FFC-17A704715DD3}" presName="spVertical2" presStyleCnt="0"/>
      <dgm:spPr/>
    </dgm:pt>
    <dgm:pt modelId="{DE739640-1C94-4DE0-9149-ED95A5204D5A}" type="pres">
      <dgm:prSet presAssocID="{7678DDC1-6B17-4A69-8FFC-17A704715DD3}" presName="spVertical3" presStyleCnt="0"/>
      <dgm:spPr/>
    </dgm:pt>
    <dgm:pt modelId="{E4F26920-4153-4C07-92CA-856A1AD305E7}" type="pres">
      <dgm:prSet presAssocID="{42E5F7C9-40DE-4C6B-866F-4AC707D29AD3}" presName="padding2" presStyleCnt="0"/>
      <dgm:spPr/>
    </dgm:pt>
    <dgm:pt modelId="{54081A5F-EE0A-46D2-8DFF-3BB525B092DF}" type="pres">
      <dgm:prSet presAssocID="{42E5F7C9-40DE-4C6B-866F-4AC707D29AD3}" presName="negArrow" presStyleCnt="0"/>
      <dgm:spPr/>
    </dgm:pt>
    <dgm:pt modelId="{A73FCA42-E234-4989-894F-E5E653582FC7}" type="pres">
      <dgm:prSet presAssocID="{42E5F7C9-40DE-4C6B-866F-4AC707D29AD3}" presName="backgroundArrow" presStyleLbl="node1" presStyleIdx="0" presStyleCnt="1"/>
      <dgm:spPr/>
    </dgm:pt>
  </dgm:ptLst>
  <dgm:cxnLst>
    <dgm:cxn modelId="{75E80CCE-9501-46DF-A69E-1BB432CF4058}" srcId="{42E5F7C9-40DE-4C6B-866F-4AC707D29AD3}" destId="{7678DDC1-6B17-4A69-8FFC-17A704715DD3}" srcOrd="2" destOrd="0" parTransId="{A9C6E46B-5269-4E3A-8066-589CAF7DFE6F}" sibTransId="{01329921-2445-41F7-A06B-CE6F5BDF5FCE}"/>
    <dgm:cxn modelId="{D3FC8733-A111-9542-BD08-7353DA73C02C}" type="presOf" srcId="{63A9F2DF-4512-4FDE-A580-2C9F4B8F189D}" destId="{404170FD-49FC-486B-B92A-4D0A1471985A}" srcOrd="0" destOrd="0" presId="urn:microsoft.com/office/officeart/2005/8/layout/hProcess3"/>
    <dgm:cxn modelId="{C89EB3DA-38EF-8544-AAE8-3015958B8D5F}" type="presOf" srcId="{F59C50E4-2F93-478F-ACCF-3EFFC337AC13}" destId="{C4E24821-B4B4-4A5F-872D-FCAADB0DDBC2}" srcOrd="0" destOrd="0" presId="urn:microsoft.com/office/officeart/2005/8/layout/hProcess3"/>
    <dgm:cxn modelId="{D95E6557-0BE2-45B7-83ED-6683DF440348}" srcId="{42E5F7C9-40DE-4C6B-866F-4AC707D29AD3}" destId="{F59C50E4-2F93-478F-ACCF-3EFFC337AC13}" srcOrd="0" destOrd="0" parTransId="{0D0D0FA9-7FD1-4C16-8A9F-A07B3E12A59F}" sibTransId="{2EFE7964-4197-449F-8567-36EDDDA6728A}"/>
    <dgm:cxn modelId="{193FFCE1-934A-0C48-B08E-1614C0FE5F0B}" type="presOf" srcId="{42E5F7C9-40DE-4C6B-866F-4AC707D29AD3}" destId="{E105A54A-F63B-490C-AD75-CD9962214EE9}" srcOrd="0" destOrd="0" presId="urn:microsoft.com/office/officeart/2005/8/layout/hProcess3"/>
    <dgm:cxn modelId="{91F6284A-B128-4BCE-9F69-E98A05E5D3CF}" srcId="{42E5F7C9-40DE-4C6B-866F-4AC707D29AD3}" destId="{63A9F2DF-4512-4FDE-A580-2C9F4B8F189D}" srcOrd="1" destOrd="0" parTransId="{E384885C-A23B-4C95-A860-0A078202F59B}" sibTransId="{CE6AF1A3-F9BE-4B30-BD1B-BB8019EBD0C8}"/>
    <dgm:cxn modelId="{484BE37A-8742-4C43-9A36-877DEC3B736C}" type="presOf" srcId="{7678DDC1-6B17-4A69-8FFC-17A704715DD3}" destId="{C2E107A3-7416-4E1E-9757-4229D4024620}" srcOrd="0" destOrd="0" presId="urn:microsoft.com/office/officeart/2005/8/layout/hProcess3"/>
    <dgm:cxn modelId="{0F3E4D05-54FA-7E40-BECF-2CC5D91DAE90}" type="presParOf" srcId="{E105A54A-F63B-490C-AD75-CD9962214EE9}" destId="{B6530F7C-B722-4F33-88E1-B5D8940D6ED9}" srcOrd="0" destOrd="0" presId="urn:microsoft.com/office/officeart/2005/8/layout/hProcess3"/>
    <dgm:cxn modelId="{136CCDC9-20C3-904B-83CC-AE7AF9700A53}" type="presParOf" srcId="{E105A54A-F63B-490C-AD75-CD9962214EE9}" destId="{5A34C83A-8D7F-4F7E-9E7A-36F16D4E0027}" srcOrd="1" destOrd="0" presId="urn:microsoft.com/office/officeart/2005/8/layout/hProcess3"/>
    <dgm:cxn modelId="{A4F32BCC-8FBD-DB44-B91D-08B02CBD250A}" type="presParOf" srcId="{5A34C83A-8D7F-4F7E-9E7A-36F16D4E0027}" destId="{F23518CB-44D1-45F9-93D1-EB77CA0A0C42}" srcOrd="0" destOrd="0" presId="urn:microsoft.com/office/officeart/2005/8/layout/hProcess3"/>
    <dgm:cxn modelId="{BF2464C0-8AA2-F844-8C10-09B19B42A55C}" type="presParOf" srcId="{5A34C83A-8D7F-4F7E-9E7A-36F16D4E0027}" destId="{4C4DF32D-C65B-4931-8E6F-47A9DFDF0E60}" srcOrd="1" destOrd="0" presId="urn:microsoft.com/office/officeart/2005/8/layout/hProcess3"/>
    <dgm:cxn modelId="{797B033A-EF17-A346-A93B-322DCEA7EF6F}" type="presParOf" srcId="{4C4DF32D-C65B-4931-8E6F-47A9DFDF0E60}" destId="{0AC716D9-439F-4D4D-A005-C6A83C4E181B}" srcOrd="0" destOrd="0" presId="urn:microsoft.com/office/officeart/2005/8/layout/hProcess3"/>
    <dgm:cxn modelId="{77528D89-30E4-284D-95FB-F7E2C0189413}" type="presParOf" srcId="{4C4DF32D-C65B-4931-8E6F-47A9DFDF0E60}" destId="{C4E24821-B4B4-4A5F-872D-FCAADB0DDBC2}" srcOrd="1" destOrd="0" presId="urn:microsoft.com/office/officeart/2005/8/layout/hProcess3"/>
    <dgm:cxn modelId="{95D9FF7F-A7A2-0242-8E62-9767A2CC380D}" type="presParOf" srcId="{4C4DF32D-C65B-4931-8E6F-47A9DFDF0E60}" destId="{9A57FDB0-D623-4A88-8897-B157E9A507AF}" srcOrd="2" destOrd="0" presId="urn:microsoft.com/office/officeart/2005/8/layout/hProcess3"/>
    <dgm:cxn modelId="{E5AD59E0-BBE7-6C43-87FD-DCDC0BE492C7}" type="presParOf" srcId="{4C4DF32D-C65B-4931-8E6F-47A9DFDF0E60}" destId="{695A586A-B605-48FE-A928-AA7EF9D42EF0}" srcOrd="3" destOrd="0" presId="urn:microsoft.com/office/officeart/2005/8/layout/hProcess3"/>
    <dgm:cxn modelId="{3673AAC5-8E07-C24D-A9C3-C80B123CB060}" type="presParOf" srcId="{5A34C83A-8D7F-4F7E-9E7A-36F16D4E0027}" destId="{BEAAE421-3398-431F-96F0-49EEB9B1369B}" srcOrd="2" destOrd="0" presId="urn:microsoft.com/office/officeart/2005/8/layout/hProcess3"/>
    <dgm:cxn modelId="{9F846B15-62E7-624E-9CD2-FCE53A250275}" type="presParOf" srcId="{5A34C83A-8D7F-4F7E-9E7A-36F16D4E0027}" destId="{F9D6BAE4-6F50-4476-A2B7-98AA169D5325}" srcOrd="3" destOrd="0" presId="urn:microsoft.com/office/officeart/2005/8/layout/hProcess3"/>
    <dgm:cxn modelId="{1BBDB95C-2341-634A-9B62-A52B0FEDD559}" type="presParOf" srcId="{F9D6BAE4-6F50-4476-A2B7-98AA169D5325}" destId="{57CF064C-B03A-4348-8CDA-FF666013167A}" srcOrd="0" destOrd="0" presId="urn:microsoft.com/office/officeart/2005/8/layout/hProcess3"/>
    <dgm:cxn modelId="{227DA45D-ABDA-6642-A931-3DEB3511E5A2}" type="presParOf" srcId="{F9D6BAE4-6F50-4476-A2B7-98AA169D5325}" destId="{404170FD-49FC-486B-B92A-4D0A1471985A}" srcOrd="1" destOrd="0" presId="urn:microsoft.com/office/officeart/2005/8/layout/hProcess3"/>
    <dgm:cxn modelId="{9FE33536-0C57-C54B-9C49-E387EB5C76FB}" type="presParOf" srcId="{F9D6BAE4-6F50-4476-A2B7-98AA169D5325}" destId="{FDF43C10-1B28-4554-BCE1-493DD60206BA}" srcOrd="2" destOrd="0" presId="urn:microsoft.com/office/officeart/2005/8/layout/hProcess3"/>
    <dgm:cxn modelId="{69D29B81-12BB-7845-9EE9-1D775E163C0E}" type="presParOf" srcId="{F9D6BAE4-6F50-4476-A2B7-98AA169D5325}" destId="{F30187DD-F8B8-4FAD-BD3C-E8119F99C424}" srcOrd="3" destOrd="0" presId="urn:microsoft.com/office/officeart/2005/8/layout/hProcess3"/>
    <dgm:cxn modelId="{3A46DC5B-08E2-5D41-90FA-77F8D1BD196B}" type="presParOf" srcId="{5A34C83A-8D7F-4F7E-9E7A-36F16D4E0027}" destId="{864DA011-3806-44F3-805E-6A0D2B35FCB4}" srcOrd="4" destOrd="0" presId="urn:microsoft.com/office/officeart/2005/8/layout/hProcess3"/>
    <dgm:cxn modelId="{5E3F8E9D-67C1-DF46-808F-C858C85B96EC}" type="presParOf" srcId="{5A34C83A-8D7F-4F7E-9E7A-36F16D4E0027}" destId="{6B83624E-6C15-4CD7-A334-FB88AF753C10}" srcOrd="5" destOrd="0" presId="urn:microsoft.com/office/officeart/2005/8/layout/hProcess3"/>
    <dgm:cxn modelId="{DA57D946-28DC-0D4E-8501-3A9E086F66E3}" type="presParOf" srcId="{6B83624E-6C15-4CD7-A334-FB88AF753C10}" destId="{A7E76CCA-BDD2-4B88-946E-A824F4B0CB04}" srcOrd="0" destOrd="0" presId="urn:microsoft.com/office/officeart/2005/8/layout/hProcess3"/>
    <dgm:cxn modelId="{B360EB13-675E-5442-B3BD-2771E6531142}" type="presParOf" srcId="{6B83624E-6C15-4CD7-A334-FB88AF753C10}" destId="{C2E107A3-7416-4E1E-9757-4229D4024620}" srcOrd="1" destOrd="0" presId="urn:microsoft.com/office/officeart/2005/8/layout/hProcess3"/>
    <dgm:cxn modelId="{470EFB22-2A1C-A44B-9A7E-A8A02353889E}" type="presParOf" srcId="{6B83624E-6C15-4CD7-A334-FB88AF753C10}" destId="{68221563-0F7F-4826-A42D-C55C746FCED5}" srcOrd="2" destOrd="0" presId="urn:microsoft.com/office/officeart/2005/8/layout/hProcess3"/>
    <dgm:cxn modelId="{391B1172-DC0D-BB4E-91FA-DF8FEC252D40}" type="presParOf" srcId="{6B83624E-6C15-4CD7-A334-FB88AF753C10}" destId="{DE739640-1C94-4DE0-9149-ED95A5204D5A}" srcOrd="3" destOrd="0" presId="urn:microsoft.com/office/officeart/2005/8/layout/hProcess3"/>
    <dgm:cxn modelId="{BE76A8DE-C85B-5B48-A0FB-9D39472FFED0}" type="presParOf" srcId="{5A34C83A-8D7F-4F7E-9E7A-36F16D4E0027}" destId="{E4F26920-4153-4C07-92CA-856A1AD305E7}" srcOrd="6" destOrd="0" presId="urn:microsoft.com/office/officeart/2005/8/layout/hProcess3"/>
    <dgm:cxn modelId="{2FAE20E9-6C91-1440-860D-B36BB8577C85}" type="presParOf" srcId="{5A34C83A-8D7F-4F7E-9E7A-36F16D4E0027}" destId="{54081A5F-EE0A-46D2-8DFF-3BB525B092DF}" srcOrd="7" destOrd="0" presId="urn:microsoft.com/office/officeart/2005/8/layout/hProcess3"/>
    <dgm:cxn modelId="{426F0D4D-7B10-7042-B2EC-A4AC5E5C52EB}" type="presParOf" srcId="{5A34C83A-8D7F-4F7E-9E7A-36F16D4E0027}" destId="{A73FCA42-E234-4989-894F-E5E653582FC7}" srcOrd="8"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E5F7C9-40DE-4C6B-866F-4AC707D29AD3}" type="doc">
      <dgm:prSet loTypeId="urn:microsoft.com/office/officeart/2005/8/layout/hProcess3" loCatId="process" qsTypeId="urn:microsoft.com/office/officeart/2005/8/quickstyle/simple1" qsCatId="simple" csTypeId="urn:microsoft.com/office/officeart/2005/8/colors/accent1_2" csCatId="accent1" phldr="1"/>
      <dgm:spPr/>
    </dgm:pt>
    <dgm:pt modelId="{F59C50E4-2F93-478F-ACCF-3EFFC337AC13}">
      <dgm:prSet phldrT="[Text]" custT="1"/>
      <dgm:spPr/>
      <dgm:t>
        <a:bodyPr/>
        <a:lstStyle/>
        <a:p>
          <a:r>
            <a:rPr lang="en-US" sz="4400" b="1" dirty="0" smtClean="0"/>
            <a:t>Position</a:t>
          </a:r>
          <a:endParaRPr lang="en-US" sz="4400" b="1" dirty="0"/>
        </a:p>
      </dgm:t>
    </dgm:pt>
    <dgm:pt modelId="{0D0D0FA9-7FD1-4C16-8A9F-A07B3E12A59F}" type="parTrans" cxnId="{D95E6557-0BE2-45B7-83ED-6683DF440348}">
      <dgm:prSet/>
      <dgm:spPr/>
      <dgm:t>
        <a:bodyPr/>
        <a:lstStyle/>
        <a:p>
          <a:endParaRPr lang="en-US"/>
        </a:p>
      </dgm:t>
    </dgm:pt>
    <dgm:pt modelId="{2EFE7964-4197-449F-8567-36EDDDA6728A}" type="sibTrans" cxnId="{D95E6557-0BE2-45B7-83ED-6683DF440348}">
      <dgm:prSet/>
      <dgm:spPr/>
      <dgm:t>
        <a:bodyPr/>
        <a:lstStyle/>
        <a:p>
          <a:endParaRPr lang="en-US"/>
        </a:p>
      </dgm:t>
    </dgm:pt>
    <dgm:pt modelId="{63A9F2DF-4512-4FDE-A580-2C9F4B8F189D}">
      <dgm:prSet phldrT="[Text]" custT="1"/>
      <dgm:spPr/>
      <dgm:t>
        <a:bodyPr/>
        <a:lstStyle/>
        <a:p>
          <a:r>
            <a:rPr lang="en-US" sz="4400" b="1" dirty="0" smtClean="0"/>
            <a:t>Authority</a:t>
          </a:r>
          <a:endParaRPr lang="en-US" sz="4400" b="1" dirty="0"/>
        </a:p>
      </dgm:t>
    </dgm:pt>
    <dgm:pt modelId="{E384885C-A23B-4C95-A860-0A078202F59B}" type="parTrans" cxnId="{91F6284A-B128-4BCE-9F69-E98A05E5D3CF}">
      <dgm:prSet/>
      <dgm:spPr/>
      <dgm:t>
        <a:bodyPr/>
        <a:lstStyle/>
        <a:p>
          <a:endParaRPr lang="en-US"/>
        </a:p>
      </dgm:t>
    </dgm:pt>
    <dgm:pt modelId="{CE6AF1A3-F9BE-4B30-BD1B-BB8019EBD0C8}" type="sibTrans" cxnId="{91F6284A-B128-4BCE-9F69-E98A05E5D3CF}">
      <dgm:prSet/>
      <dgm:spPr/>
      <dgm:t>
        <a:bodyPr/>
        <a:lstStyle/>
        <a:p>
          <a:endParaRPr lang="en-US"/>
        </a:p>
      </dgm:t>
    </dgm:pt>
    <dgm:pt modelId="{7678DDC1-6B17-4A69-8FFC-17A704715DD3}">
      <dgm:prSet phldrT="[Text]" custT="1"/>
      <dgm:spPr/>
      <dgm:t>
        <a:bodyPr/>
        <a:lstStyle/>
        <a:p>
          <a:r>
            <a:rPr lang="en-US" sz="4400" b="1" dirty="0" smtClean="0"/>
            <a:t>Influence</a:t>
          </a:r>
          <a:endParaRPr lang="en-US" sz="4400" b="1" dirty="0"/>
        </a:p>
      </dgm:t>
    </dgm:pt>
    <dgm:pt modelId="{A9C6E46B-5269-4E3A-8066-589CAF7DFE6F}" type="parTrans" cxnId="{75E80CCE-9501-46DF-A69E-1BB432CF4058}">
      <dgm:prSet/>
      <dgm:spPr/>
      <dgm:t>
        <a:bodyPr/>
        <a:lstStyle/>
        <a:p>
          <a:endParaRPr lang="en-US"/>
        </a:p>
      </dgm:t>
    </dgm:pt>
    <dgm:pt modelId="{01329921-2445-41F7-A06B-CE6F5BDF5FCE}" type="sibTrans" cxnId="{75E80CCE-9501-46DF-A69E-1BB432CF4058}">
      <dgm:prSet/>
      <dgm:spPr/>
      <dgm:t>
        <a:bodyPr/>
        <a:lstStyle/>
        <a:p>
          <a:endParaRPr lang="en-US"/>
        </a:p>
      </dgm:t>
    </dgm:pt>
    <dgm:pt modelId="{E105A54A-F63B-490C-AD75-CD9962214EE9}" type="pres">
      <dgm:prSet presAssocID="{42E5F7C9-40DE-4C6B-866F-4AC707D29AD3}" presName="Name0" presStyleCnt="0">
        <dgm:presLayoutVars>
          <dgm:dir/>
          <dgm:animLvl val="lvl"/>
          <dgm:resizeHandles val="exact"/>
        </dgm:presLayoutVars>
      </dgm:prSet>
      <dgm:spPr/>
    </dgm:pt>
    <dgm:pt modelId="{B6530F7C-B722-4F33-88E1-B5D8940D6ED9}" type="pres">
      <dgm:prSet presAssocID="{42E5F7C9-40DE-4C6B-866F-4AC707D29AD3}" presName="dummy" presStyleCnt="0"/>
      <dgm:spPr/>
    </dgm:pt>
    <dgm:pt modelId="{5A34C83A-8D7F-4F7E-9E7A-36F16D4E0027}" type="pres">
      <dgm:prSet presAssocID="{42E5F7C9-40DE-4C6B-866F-4AC707D29AD3}" presName="linH" presStyleCnt="0"/>
      <dgm:spPr/>
    </dgm:pt>
    <dgm:pt modelId="{F23518CB-44D1-45F9-93D1-EB77CA0A0C42}" type="pres">
      <dgm:prSet presAssocID="{42E5F7C9-40DE-4C6B-866F-4AC707D29AD3}" presName="padding1" presStyleCnt="0"/>
      <dgm:spPr/>
    </dgm:pt>
    <dgm:pt modelId="{4C4DF32D-C65B-4931-8E6F-47A9DFDF0E60}" type="pres">
      <dgm:prSet presAssocID="{F59C50E4-2F93-478F-ACCF-3EFFC337AC13}" presName="linV" presStyleCnt="0"/>
      <dgm:spPr/>
    </dgm:pt>
    <dgm:pt modelId="{0AC716D9-439F-4D4D-A005-C6A83C4E181B}" type="pres">
      <dgm:prSet presAssocID="{F59C50E4-2F93-478F-ACCF-3EFFC337AC13}" presName="spVertical1" presStyleCnt="0"/>
      <dgm:spPr/>
    </dgm:pt>
    <dgm:pt modelId="{C4E24821-B4B4-4A5F-872D-FCAADB0DDBC2}" type="pres">
      <dgm:prSet presAssocID="{F59C50E4-2F93-478F-ACCF-3EFFC337AC13}" presName="parTx" presStyleLbl="revTx" presStyleIdx="0" presStyleCnt="3" custScaleX="161278" custLinFactNeighborX="-40540">
        <dgm:presLayoutVars>
          <dgm:chMax val="0"/>
          <dgm:chPref val="0"/>
          <dgm:bulletEnabled val="1"/>
        </dgm:presLayoutVars>
      </dgm:prSet>
      <dgm:spPr/>
      <dgm:t>
        <a:bodyPr/>
        <a:lstStyle/>
        <a:p>
          <a:endParaRPr lang="en-US"/>
        </a:p>
      </dgm:t>
    </dgm:pt>
    <dgm:pt modelId="{9A57FDB0-D623-4A88-8897-B157E9A507AF}" type="pres">
      <dgm:prSet presAssocID="{F59C50E4-2F93-478F-ACCF-3EFFC337AC13}" presName="spVertical2" presStyleCnt="0"/>
      <dgm:spPr/>
    </dgm:pt>
    <dgm:pt modelId="{695A586A-B605-48FE-A928-AA7EF9D42EF0}" type="pres">
      <dgm:prSet presAssocID="{F59C50E4-2F93-478F-ACCF-3EFFC337AC13}" presName="spVertical3" presStyleCnt="0"/>
      <dgm:spPr/>
    </dgm:pt>
    <dgm:pt modelId="{BEAAE421-3398-431F-96F0-49EEB9B1369B}" type="pres">
      <dgm:prSet presAssocID="{2EFE7964-4197-449F-8567-36EDDDA6728A}" presName="space" presStyleCnt="0"/>
      <dgm:spPr/>
    </dgm:pt>
    <dgm:pt modelId="{F9D6BAE4-6F50-4476-A2B7-98AA169D5325}" type="pres">
      <dgm:prSet presAssocID="{63A9F2DF-4512-4FDE-A580-2C9F4B8F189D}" presName="linV" presStyleCnt="0"/>
      <dgm:spPr/>
    </dgm:pt>
    <dgm:pt modelId="{57CF064C-B03A-4348-8CDA-FF666013167A}" type="pres">
      <dgm:prSet presAssocID="{63A9F2DF-4512-4FDE-A580-2C9F4B8F189D}" presName="spVertical1" presStyleCnt="0"/>
      <dgm:spPr/>
    </dgm:pt>
    <dgm:pt modelId="{404170FD-49FC-486B-B92A-4D0A1471985A}" type="pres">
      <dgm:prSet presAssocID="{63A9F2DF-4512-4FDE-A580-2C9F4B8F189D}" presName="parTx" presStyleLbl="revTx" presStyleIdx="1" presStyleCnt="3" custScaleX="198811" custLinFactNeighborX="-10988">
        <dgm:presLayoutVars>
          <dgm:chMax val="0"/>
          <dgm:chPref val="0"/>
          <dgm:bulletEnabled val="1"/>
        </dgm:presLayoutVars>
      </dgm:prSet>
      <dgm:spPr/>
      <dgm:t>
        <a:bodyPr/>
        <a:lstStyle/>
        <a:p>
          <a:endParaRPr lang="en-US"/>
        </a:p>
      </dgm:t>
    </dgm:pt>
    <dgm:pt modelId="{FDF43C10-1B28-4554-BCE1-493DD60206BA}" type="pres">
      <dgm:prSet presAssocID="{63A9F2DF-4512-4FDE-A580-2C9F4B8F189D}" presName="spVertical2" presStyleCnt="0"/>
      <dgm:spPr/>
    </dgm:pt>
    <dgm:pt modelId="{F30187DD-F8B8-4FAD-BD3C-E8119F99C424}" type="pres">
      <dgm:prSet presAssocID="{63A9F2DF-4512-4FDE-A580-2C9F4B8F189D}" presName="spVertical3" presStyleCnt="0"/>
      <dgm:spPr/>
    </dgm:pt>
    <dgm:pt modelId="{864DA011-3806-44F3-805E-6A0D2B35FCB4}" type="pres">
      <dgm:prSet presAssocID="{CE6AF1A3-F9BE-4B30-BD1B-BB8019EBD0C8}" presName="space" presStyleCnt="0"/>
      <dgm:spPr/>
    </dgm:pt>
    <dgm:pt modelId="{6B83624E-6C15-4CD7-A334-FB88AF753C10}" type="pres">
      <dgm:prSet presAssocID="{7678DDC1-6B17-4A69-8FFC-17A704715DD3}" presName="linV" presStyleCnt="0"/>
      <dgm:spPr/>
    </dgm:pt>
    <dgm:pt modelId="{A7E76CCA-BDD2-4B88-946E-A824F4B0CB04}" type="pres">
      <dgm:prSet presAssocID="{7678DDC1-6B17-4A69-8FFC-17A704715DD3}" presName="spVertical1" presStyleCnt="0"/>
      <dgm:spPr/>
    </dgm:pt>
    <dgm:pt modelId="{C2E107A3-7416-4E1E-9757-4229D4024620}" type="pres">
      <dgm:prSet presAssocID="{7678DDC1-6B17-4A69-8FFC-17A704715DD3}" presName="parTx" presStyleLbl="revTx" presStyleIdx="2" presStyleCnt="3" custScaleX="204945" custLinFactNeighborX="16018">
        <dgm:presLayoutVars>
          <dgm:chMax val="0"/>
          <dgm:chPref val="0"/>
          <dgm:bulletEnabled val="1"/>
        </dgm:presLayoutVars>
      </dgm:prSet>
      <dgm:spPr/>
      <dgm:t>
        <a:bodyPr/>
        <a:lstStyle/>
        <a:p>
          <a:endParaRPr lang="en-US"/>
        </a:p>
      </dgm:t>
    </dgm:pt>
    <dgm:pt modelId="{68221563-0F7F-4826-A42D-C55C746FCED5}" type="pres">
      <dgm:prSet presAssocID="{7678DDC1-6B17-4A69-8FFC-17A704715DD3}" presName="spVertical2" presStyleCnt="0"/>
      <dgm:spPr/>
    </dgm:pt>
    <dgm:pt modelId="{DE739640-1C94-4DE0-9149-ED95A5204D5A}" type="pres">
      <dgm:prSet presAssocID="{7678DDC1-6B17-4A69-8FFC-17A704715DD3}" presName="spVertical3" presStyleCnt="0"/>
      <dgm:spPr/>
    </dgm:pt>
    <dgm:pt modelId="{E4F26920-4153-4C07-92CA-856A1AD305E7}" type="pres">
      <dgm:prSet presAssocID="{42E5F7C9-40DE-4C6B-866F-4AC707D29AD3}" presName="padding2" presStyleCnt="0"/>
      <dgm:spPr/>
    </dgm:pt>
    <dgm:pt modelId="{54081A5F-EE0A-46D2-8DFF-3BB525B092DF}" type="pres">
      <dgm:prSet presAssocID="{42E5F7C9-40DE-4C6B-866F-4AC707D29AD3}" presName="negArrow" presStyleCnt="0"/>
      <dgm:spPr/>
    </dgm:pt>
    <dgm:pt modelId="{A73FCA42-E234-4989-894F-E5E653582FC7}" type="pres">
      <dgm:prSet presAssocID="{42E5F7C9-40DE-4C6B-866F-4AC707D29AD3}" presName="backgroundArrow" presStyleLbl="node1" presStyleIdx="0" presStyleCnt="1"/>
      <dgm:spPr/>
    </dgm:pt>
  </dgm:ptLst>
  <dgm:cxnLst>
    <dgm:cxn modelId="{75E80CCE-9501-46DF-A69E-1BB432CF4058}" srcId="{42E5F7C9-40DE-4C6B-866F-4AC707D29AD3}" destId="{7678DDC1-6B17-4A69-8FFC-17A704715DD3}" srcOrd="2" destOrd="0" parTransId="{A9C6E46B-5269-4E3A-8066-589CAF7DFE6F}" sibTransId="{01329921-2445-41F7-A06B-CE6F5BDF5FCE}"/>
    <dgm:cxn modelId="{004A7398-9E86-3E4F-BF96-FE5F27A82575}" type="presOf" srcId="{63A9F2DF-4512-4FDE-A580-2C9F4B8F189D}" destId="{404170FD-49FC-486B-B92A-4D0A1471985A}" srcOrd="0" destOrd="0" presId="urn:microsoft.com/office/officeart/2005/8/layout/hProcess3"/>
    <dgm:cxn modelId="{073EA8D6-A430-4144-8A11-AE2B0B6AC4EE}" type="presOf" srcId="{42E5F7C9-40DE-4C6B-866F-4AC707D29AD3}" destId="{E105A54A-F63B-490C-AD75-CD9962214EE9}" srcOrd="0" destOrd="0" presId="urn:microsoft.com/office/officeart/2005/8/layout/hProcess3"/>
    <dgm:cxn modelId="{D95E6557-0BE2-45B7-83ED-6683DF440348}" srcId="{42E5F7C9-40DE-4C6B-866F-4AC707D29AD3}" destId="{F59C50E4-2F93-478F-ACCF-3EFFC337AC13}" srcOrd="0" destOrd="0" parTransId="{0D0D0FA9-7FD1-4C16-8A9F-A07B3E12A59F}" sibTransId="{2EFE7964-4197-449F-8567-36EDDDA6728A}"/>
    <dgm:cxn modelId="{91F6284A-B128-4BCE-9F69-E98A05E5D3CF}" srcId="{42E5F7C9-40DE-4C6B-866F-4AC707D29AD3}" destId="{63A9F2DF-4512-4FDE-A580-2C9F4B8F189D}" srcOrd="1" destOrd="0" parTransId="{E384885C-A23B-4C95-A860-0A078202F59B}" sibTransId="{CE6AF1A3-F9BE-4B30-BD1B-BB8019EBD0C8}"/>
    <dgm:cxn modelId="{6BDDFF2F-028B-374C-B45C-55BB44F92FBF}" type="presOf" srcId="{7678DDC1-6B17-4A69-8FFC-17A704715DD3}" destId="{C2E107A3-7416-4E1E-9757-4229D4024620}" srcOrd="0" destOrd="0" presId="urn:microsoft.com/office/officeart/2005/8/layout/hProcess3"/>
    <dgm:cxn modelId="{449F7C99-FCB5-BB46-9480-8E74C5C76E53}" type="presOf" srcId="{F59C50E4-2F93-478F-ACCF-3EFFC337AC13}" destId="{C4E24821-B4B4-4A5F-872D-FCAADB0DDBC2}" srcOrd="0" destOrd="0" presId="urn:microsoft.com/office/officeart/2005/8/layout/hProcess3"/>
    <dgm:cxn modelId="{34F77471-BC48-0D42-A2C4-00DDA7575758}" type="presParOf" srcId="{E105A54A-F63B-490C-AD75-CD9962214EE9}" destId="{B6530F7C-B722-4F33-88E1-B5D8940D6ED9}" srcOrd="0" destOrd="0" presId="urn:microsoft.com/office/officeart/2005/8/layout/hProcess3"/>
    <dgm:cxn modelId="{6FC4ABE8-D1D7-BA41-BFF5-E9A74BDDE17F}" type="presParOf" srcId="{E105A54A-F63B-490C-AD75-CD9962214EE9}" destId="{5A34C83A-8D7F-4F7E-9E7A-36F16D4E0027}" srcOrd="1" destOrd="0" presId="urn:microsoft.com/office/officeart/2005/8/layout/hProcess3"/>
    <dgm:cxn modelId="{D6999342-F81E-394B-AC9D-7F47DB182E85}" type="presParOf" srcId="{5A34C83A-8D7F-4F7E-9E7A-36F16D4E0027}" destId="{F23518CB-44D1-45F9-93D1-EB77CA0A0C42}" srcOrd="0" destOrd="0" presId="urn:microsoft.com/office/officeart/2005/8/layout/hProcess3"/>
    <dgm:cxn modelId="{79EA16A3-EE7B-8748-A4B1-053F642E9895}" type="presParOf" srcId="{5A34C83A-8D7F-4F7E-9E7A-36F16D4E0027}" destId="{4C4DF32D-C65B-4931-8E6F-47A9DFDF0E60}" srcOrd="1" destOrd="0" presId="urn:microsoft.com/office/officeart/2005/8/layout/hProcess3"/>
    <dgm:cxn modelId="{CC3A0AC0-FDC1-7E4D-BC2D-E2EEF0A91931}" type="presParOf" srcId="{4C4DF32D-C65B-4931-8E6F-47A9DFDF0E60}" destId="{0AC716D9-439F-4D4D-A005-C6A83C4E181B}" srcOrd="0" destOrd="0" presId="urn:microsoft.com/office/officeart/2005/8/layout/hProcess3"/>
    <dgm:cxn modelId="{2F3CDA41-A7C7-D043-8F5C-AEE946339BAC}" type="presParOf" srcId="{4C4DF32D-C65B-4931-8E6F-47A9DFDF0E60}" destId="{C4E24821-B4B4-4A5F-872D-FCAADB0DDBC2}" srcOrd="1" destOrd="0" presId="urn:microsoft.com/office/officeart/2005/8/layout/hProcess3"/>
    <dgm:cxn modelId="{9393A2A9-AFB7-954B-9D60-4C1E6E5EEAAC}" type="presParOf" srcId="{4C4DF32D-C65B-4931-8E6F-47A9DFDF0E60}" destId="{9A57FDB0-D623-4A88-8897-B157E9A507AF}" srcOrd="2" destOrd="0" presId="urn:microsoft.com/office/officeart/2005/8/layout/hProcess3"/>
    <dgm:cxn modelId="{9B3DDDB6-A449-7C44-8E42-D07A5D5836C5}" type="presParOf" srcId="{4C4DF32D-C65B-4931-8E6F-47A9DFDF0E60}" destId="{695A586A-B605-48FE-A928-AA7EF9D42EF0}" srcOrd="3" destOrd="0" presId="urn:microsoft.com/office/officeart/2005/8/layout/hProcess3"/>
    <dgm:cxn modelId="{BE2149DE-F947-5544-96EB-F6652EF7ADFF}" type="presParOf" srcId="{5A34C83A-8D7F-4F7E-9E7A-36F16D4E0027}" destId="{BEAAE421-3398-431F-96F0-49EEB9B1369B}" srcOrd="2" destOrd="0" presId="urn:microsoft.com/office/officeart/2005/8/layout/hProcess3"/>
    <dgm:cxn modelId="{A84BD376-0C5D-304B-832D-54329DDA801A}" type="presParOf" srcId="{5A34C83A-8D7F-4F7E-9E7A-36F16D4E0027}" destId="{F9D6BAE4-6F50-4476-A2B7-98AA169D5325}" srcOrd="3" destOrd="0" presId="urn:microsoft.com/office/officeart/2005/8/layout/hProcess3"/>
    <dgm:cxn modelId="{59BCEE8F-E7C2-5247-976C-82D8D3F8A403}" type="presParOf" srcId="{F9D6BAE4-6F50-4476-A2B7-98AA169D5325}" destId="{57CF064C-B03A-4348-8CDA-FF666013167A}" srcOrd="0" destOrd="0" presId="urn:microsoft.com/office/officeart/2005/8/layout/hProcess3"/>
    <dgm:cxn modelId="{551FD55D-6FA8-5943-ABF8-0B370AC6FB1F}" type="presParOf" srcId="{F9D6BAE4-6F50-4476-A2B7-98AA169D5325}" destId="{404170FD-49FC-486B-B92A-4D0A1471985A}" srcOrd="1" destOrd="0" presId="urn:microsoft.com/office/officeart/2005/8/layout/hProcess3"/>
    <dgm:cxn modelId="{3761DB3E-22D8-8843-9894-6FDA75D46F91}" type="presParOf" srcId="{F9D6BAE4-6F50-4476-A2B7-98AA169D5325}" destId="{FDF43C10-1B28-4554-BCE1-493DD60206BA}" srcOrd="2" destOrd="0" presId="urn:microsoft.com/office/officeart/2005/8/layout/hProcess3"/>
    <dgm:cxn modelId="{72C3C2E0-BB10-614A-90EE-BA5261D8AF8B}" type="presParOf" srcId="{F9D6BAE4-6F50-4476-A2B7-98AA169D5325}" destId="{F30187DD-F8B8-4FAD-BD3C-E8119F99C424}" srcOrd="3" destOrd="0" presId="urn:microsoft.com/office/officeart/2005/8/layout/hProcess3"/>
    <dgm:cxn modelId="{7E88F612-FA69-2D4A-8BF4-DF0CD5110DCD}" type="presParOf" srcId="{5A34C83A-8D7F-4F7E-9E7A-36F16D4E0027}" destId="{864DA011-3806-44F3-805E-6A0D2B35FCB4}" srcOrd="4" destOrd="0" presId="urn:microsoft.com/office/officeart/2005/8/layout/hProcess3"/>
    <dgm:cxn modelId="{95EE69B3-94DA-DB40-8CE1-83120E67A9FA}" type="presParOf" srcId="{5A34C83A-8D7F-4F7E-9E7A-36F16D4E0027}" destId="{6B83624E-6C15-4CD7-A334-FB88AF753C10}" srcOrd="5" destOrd="0" presId="urn:microsoft.com/office/officeart/2005/8/layout/hProcess3"/>
    <dgm:cxn modelId="{7F87E567-CD0F-7C46-B8B5-3A001FCD9641}" type="presParOf" srcId="{6B83624E-6C15-4CD7-A334-FB88AF753C10}" destId="{A7E76CCA-BDD2-4B88-946E-A824F4B0CB04}" srcOrd="0" destOrd="0" presId="urn:microsoft.com/office/officeart/2005/8/layout/hProcess3"/>
    <dgm:cxn modelId="{273FF8FA-F6E4-F744-8A64-8D6C839D3D96}" type="presParOf" srcId="{6B83624E-6C15-4CD7-A334-FB88AF753C10}" destId="{C2E107A3-7416-4E1E-9757-4229D4024620}" srcOrd="1" destOrd="0" presId="urn:microsoft.com/office/officeart/2005/8/layout/hProcess3"/>
    <dgm:cxn modelId="{DC02E0A7-CD76-1042-A570-83CBD263A101}" type="presParOf" srcId="{6B83624E-6C15-4CD7-A334-FB88AF753C10}" destId="{68221563-0F7F-4826-A42D-C55C746FCED5}" srcOrd="2" destOrd="0" presId="urn:microsoft.com/office/officeart/2005/8/layout/hProcess3"/>
    <dgm:cxn modelId="{74AEDEC3-199A-6942-AB54-A44368BF46D7}" type="presParOf" srcId="{6B83624E-6C15-4CD7-A334-FB88AF753C10}" destId="{DE739640-1C94-4DE0-9149-ED95A5204D5A}" srcOrd="3" destOrd="0" presId="urn:microsoft.com/office/officeart/2005/8/layout/hProcess3"/>
    <dgm:cxn modelId="{DB5F308C-75A5-584C-8B4A-2C3FCD12DFE8}" type="presParOf" srcId="{5A34C83A-8D7F-4F7E-9E7A-36F16D4E0027}" destId="{E4F26920-4153-4C07-92CA-856A1AD305E7}" srcOrd="6" destOrd="0" presId="urn:microsoft.com/office/officeart/2005/8/layout/hProcess3"/>
    <dgm:cxn modelId="{16857F3E-F371-724E-9B98-8F38B0623ED0}" type="presParOf" srcId="{5A34C83A-8D7F-4F7E-9E7A-36F16D4E0027}" destId="{54081A5F-EE0A-46D2-8DFF-3BB525B092DF}" srcOrd="7" destOrd="0" presId="urn:microsoft.com/office/officeart/2005/8/layout/hProcess3"/>
    <dgm:cxn modelId="{F5866134-831E-6748-9BBC-7F2A8E841905}" type="presParOf" srcId="{5A34C83A-8D7F-4F7E-9E7A-36F16D4E0027}" destId="{A73FCA42-E234-4989-894F-E5E653582FC7}" srcOrd="8"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3EEDD07-3902-43C6-9BBC-E40C3C0E0568}" type="doc">
      <dgm:prSet loTypeId="urn:microsoft.com/office/officeart/2005/8/layout/pyramid1" loCatId="pyramid" qsTypeId="urn:microsoft.com/office/officeart/2005/8/quickstyle/simple1" qsCatId="simple" csTypeId="urn:microsoft.com/office/officeart/2005/8/colors/colorful2" csCatId="colorful" phldr="1"/>
      <dgm:spPr/>
    </dgm:pt>
    <dgm:pt modelId="{D4215FAF-A2A7-4BF3-A3DF-94C0DDEB4EA9}">
      <dgm:prSet phldrT="[Text]" custT="1"/>
      <dgm:spPr/>
      <dgm:t>
        <a:bodyPr/>
        <a:lstStyle/>
        <a:p>
          <a:pPr algn="ctr"/>
          <a:endParaRPr lang="en-US" sz="1100" b="0" dirty="0" smtClean="0">
            <a:solidFill>
              <a:schemeClr val="bg1"/>
            </a:solidFill>
            <a:latin typeface="Arial" pitchFamily="34" charset="0"/>
            <a:cs typeface="Arial" pitchFamily="34" charset="0"/>
          </a:endParaRPr>
        </a:p>
        <a:p>
          <a:pPr algn="ctr"/>
          <a:r>
            <a:rPr lang="en-US" sz="4000" b="0" dirty="0" smtClean="0">
              <a:solidFill>
                <a:schemeClr val="bg1"/>
              </a:solidFill>
              <a:latin typeface="Arial" pitchFamily="34" charset="0"/>
              <a:cs typeface="Arial" pitchFamily="34" charset="0"/>
            </a:rPr>
            <a:t>New </a:t>
          </a:r>
        </a:p>
        <a:p>
          <a:pPr algn="ctr"/>
          <a:r>
            <a:rPr lang="en-US" sz="4000" b="0" dirty="0" smtClean="0">
              <a:solidFill>
                <a:schemeClr val="bg1"/>
              </a:solidFill>
              <a:latin typeface="Arial" pitchFamily="34" charset="0"/>
              <a:cs typeface="Arial" pitchFamily="34" charset="0"/>
            </a:rPr>
            <a:t>Leaders</a:t>
          </a:r>
          <a:endParaRPr lang="en-US" sz="4000" b="0" dirty="0">
            <a:solidFill>
              <a:schemeClr val="bg1"/>
            </a:solidFill>
            <a:latin typeface="Arial" pitchFamily="34" charset="0"/>
            <a:cs typeface="Arial" pitchFamily="34" charset="0"/>
          </a:endParaRPr>
        </a:p>
      </dgm:t>
    </dgm:pt>
    <dgm:pt modelId="{F7B6E788-EDE3-4166-A56A-14BE8E6B5F0D}" type="parTrans" cxnId="{4108F82F-5381-4F90-8FCF-CE984978FA9B}">
      <dgm:prSet/>
      <dgm:spPr/>
      <dgm:t>
        <a:bodyPr/>
        <a:lstStyle/>
        <a:p>
          <a:pPr algn="ctr"/>
          <a:endParaRPr lang="en-US" sz="1050">
            <a:latin typeface="Arial" pitchFamily="34" charset="0"/>
            <a:cs typeface="Arial" pitchFamily="34" charset="0"/>
          </a:endParaRPr>
        </a:p>
      </dgm:t>
    </dgm:pt>
    <dgm:pt modelId="{EED21640-99FB-4636-8B5C-8AD1001505AF}" type="sibTrans" cxnId="{4108F82F-5381-4F90-8FCF-CE984978FA9B}">
      <dgm:prSet/>
      <dgm:spPr/>
      <dgm:t>
        <a:bodyPr/>
        <a:lstStyle/>
        <a:p>
          <a:pPr algn="ctr"/>
          <a:endParaRPr lang="en-US" sz="1050">
            <a:latin typeface="Arial" pitchFamily="34" charset="0"/>
            <a:cs typeface="Arial" pitchFamily="34" charset="0"/>
          </a:endParaRPr>
        </a:p>
      </dgm:t>
    </dgm:pt>
    <dgm:pt modelId="{E4CB8338-64EA-4BA0-9C3F-9AB0670CDE01}">
      <dgm:prSet phldrT="[Text]" custT="1"/>
      <dgm:spPr/>
      <dgm:t>
        <a:bodyPr/>
        <a:lstStyle/>
        <a:p>
          <a:pPr algn="ctr"/>
          <a:r>
            <a:rPr lang="en-US" sz="4000" dirty="0">
              <a:solidFill>
                <a:schemeClr val="bg1"/>
              </a:solidFill>
              <a:latin typeface="Arial" pitchFamily="34" charset="0"/>
              <a:cs typeface="Arial" pitchFamily="34" charset="0"/>
            </a:rPr>
            <a:t>Increased </a:t>
          </a:r>
          <a:r>
            <a:rPr lang="en-US" sz="4000" dirty="0" smtClean="0">
              <a:solidFill>
                <a:schemeClr val="bg1"/>
              </a:solidFill>
              <a:latin typeface="Arial" pitchFamily="34" charset="0"/>
              <a:cs typeface="Arial" pitchFamily="34" charset="0"/>
            </a:rPr>
            <a:t>Membership</a:t>
          </a:r>
          <a:endParaRPr lang="en-US" sz="4000" dirty="0">
            <a:solidFill>
              <a:schemeClr val="bg1"/>
            </a:solidFill>
            <a:latin typeface="Arial" pitchFamily="34" charset="0"/>
            <a:cs typeface="Arial" pitchFamily="34" charset="0"/>
          </a:endParaRPr>
        </a:p>
      </dgm:t>
    </dgm:pt>
    <dgm:pt modelId="{73B99C61-0185-49A0-91A5-C4E6325EC1C8}" type="parTrans" cxnId="{87503B05-3888-4B1B-BEC4-FA3C5508907C}">
      <dgm:prSet/>
      <dgm:spPr/>
      <dgm:t>
        <a:bodyPr/>
        <a:lstStyle/>
        <a:p>
          <a:pPr algn="ctr"/>
          <a:endParaRPr lang="en-US" sz="1050">
            <a:latin typeface="Arial" pitchFamily="34" charset="0"/>
            <a:cs typeface="Arial" pitchFamily="34" charset="0"/>
          </a:endParaRPr>
        </a:p>
      </dgm:t>
    </dgm:pt>
    <dgm:pt modelId="{0B697E6E-29A1-45A6-9553-D723CC8264B4}" type="sibTrans" cxnId="{87503B05-3888-4B1B-BEC4-FA3C5508907C}">
      <dgm:prSet/>
      <dgm:spPr/>
      <dgm:t>
        <a:bodyPr/>
        <a:lstStyle/>
        <a:p>
          <a:pPr algn="ctr"/>
          <a:endParaRPr lang="en-US" sz="1050">
            <a:latin typeface="Arial" pitchFamily="34" charset="0"/>
            <a:cs typeface="Arial" pitchFamily="34" charset="0"/>
          </a:endParaRPr>
        </a:p>
      </dgm:t>
    </dgm:pt>
    <dgm:pt modelId="{6C32B4D9-9BE1-406D-9684-453F047FA1B9}">
      <dgm:prSet phldrT="[Text]" custT="1"/>
      <dgm:spPr/>
      <dgm:t>
        <a:bodyPr/>
        <a:lstStyle/>
        <a:p>
          <a:pPr algn="ctr"/>
          <a:r>
            <a:rPr lang="en-US" sz="4000" dirty="0" smtClean="0">
              <a:solidFill>
                <a:schemeClr val="bg1"/>
              </a:solidFill>
              <a:latin typeface="Arial" pitchFamily="34" charset="0"/>
              <a:cs typeface="Arial" pitchFamily="34" charset="0"/>
            </a:rPr>
            <a:t>Demographically Representative</a:t>
          </a:r>
          <a:endParaRPr lang="en-US" sz="4000" dirty="0">
            <a:solidFill>
              <a:schemeClr val="bg1"/>
            </a:solidFill>
            <a:latin typeface="Arial" pitchFamily="34" charset="0"/>
            <a:cs typeface="Arial" pitchFamily="34" charset="0"/>
          </a:endParaRPr>
        </a:p>
      </dgm:t>
    </dgm:pt>
    <dgm:pt modelId="{5A8D5CA0-81F6-40E4-9360-4AE160E35D01}" type="parTrans" cxnId="{94F4562A-2938-4B4A-9F57-E7614B19CFFE}">
      <dgm:prSet/>
      <dgm:spPr/>
      <dgm:t>
        <a:bodyPr/>
        <a:lstStyle/>
        <a:p>
          <a:pPr algn="ctr"/>
          <a:endParaRPr lang="en-US" sz="1050">
            <a:latin typeface="Arial" pitchFamily="34" charset="0"/>
            <a:cs typeface="Arial" pitchFamily="34" charset="0"/>
          </a:endParaRPr>
        </a:p>
      </dgm:t>
    </dgm:pt>
    <dgm:pt modelId="{26F9BC45-827D-49DB-846E-8A6630925BAC}" type="sibTrans" cxnId="{94F4562A-2938-4B4A-9F57-E7614B19CFFE}">
      <dgm:prSet/>
      <dgm:spPr/>
      <dgm:t>
        <a:bodyPr/>
        <a:lstStyle/>
        <a:p>
          <a:pPr algn="ctr"/>
          <a:endParaRPr lang="en-US" sz="1050">
            <a:latin typeface="Arial" pitchFamily="34" charset="0"/>
            <a:cs typeface="Arial" pitchFamily="34" charset="0"/>
          </a:endParaRPr>
        </a:p>
      </dgm:t>
    </dgm:pt>
    <dgm:pt modelId="{BF7A3935-5FF5-4C4E-A34B-F727B968F2B8}" type="pres">
      <dgm:prSet presAssocID="{A3EEDD07-3902-43C6-9BBC-E40C3C0E0568}" presName="Name0" presStyleCnt="0">
        <dgm:presLayoutVars>
          <dgm:dir/>
          <dgm:animLvl val="lvl"/>
          <dgm:resizeHandles val="exact"/>
        </dgm:presLayoutVars>
      </dgm:prSet>
      <dgm:spPr/>
    </dgm:pt>
    <dgm:pt modelId="{3C35CF9D-10A3-40FF-823C-0A2A61707B52}" type="pres">
      <dgm:prSet presAssocID="{D4215FAF-A2A7-4BF3-A3DF-94C0DDEB4EA9}" presName="Name8" presStyleCnt="0"/>
      <dgm:spPr/>
    </dgm:pt>
    <dgm:pt modelId="{931EC99E-9778-4E56-92EE-B5C7E27B6403}" type="pres">
      <dgm:prSet presAssocID="{D4215FAF-A2A7-4BF3-A3DF-94C0DDEB4EA9}" presName="level" presStyleLbl="node1" presStyleIdx="0" presStyleCnt="3" custScaleY="127698" custLinFactNeighborY="0">
        <dgm:presLayoutVars>
          <dgm:chMax val="1"/>
          <dgm:bulletEnabled val="1"/>
        </dgm:presLayoutVars>
      </dgm:prSet>
      <dgm:spPr/>
      <dgm:t>
        <a:bodyPr/>
        <a:lstStyle/>
        <a:p>
          <a:endParaRPr lang="en-US"/>
        </a:p>
      </dgm:t>
    </dgm:pt>
    <dgm:pt modelId="{6CA66415-73FE-4CA9-A2A6-7C55ABD002EE}" type="pres">
      <dgm:prSet presAssocID="{D4215FAF-A2A7-4BF3-A3DF-94C0DDEB4EA9}" presName="levelTx" presStyleLbl="revTx" presStyleIdx="0" presStyleCnt="0">
        <dgm:presLayoutVars>
          <dgm:chMax val="1"/>
          <dgm:bulletEnabled val="1"/>
        </dgm:presLayoutVars>
      </dgm:prSet>
      <dgm:spPr/>
      <dgm:t>
        <a:bodyPr/>
        <a:lstStyle/>
        <a:p>
          <a:endParaRPr lang="en-US"/>
        </a:p>
      </dgm:t>
    </dgm:pt>
    <dgm:pt modelId="{45831AEF-37CF-4D7A-8160-07C26DCE0344}" type="pres">
      <dgm:prSet presAssocID="{E4CB8338-64EA-4BA0-9C3F-9AB0670CDE01}" presName="Name8" presStyleCnt="0"/>
      <dgm:spPr/>
    </dgm:pt>
    <dgm:pt modelId="{8BE67125-4988-41F8-8E40-00418D5C2E3B}" type="pres">
      <dgm:prSet presAssocID="{E4CB8338-64EA-4BA0-9C3F-9AB0670CDE01}" presName="level" presStyleLbl="node1" presStyleIdx="1" presStyleCnt="3" custLinFactNeighborY="3933">
        <dgm:presLayoutVars>
          <dgm:chMax val="1"/>
          <dgm:bulletEnabled val="1"/>
        </dgm:presLayoutVars>
      </dgm:prSet>
      <dgm:spPr/>
      <dgm:t>
        <a:bodyPr/>
        <a:lstStyle/>
        <a:p>
          <a:endParaRPr lang="en-US"/>
        </a:p>
      </dgm:t>
    </dgm:pt>
    <dgm:pt modelId="{6AE77957-995C-4D3D-AFC3-966EA84BD6DB}" type="pres">
      <dgm:prSet presAssocID="{E4CB8338-64EA-4BA0-9C3F-9AB0670CDE01}" presName="levelTx" presStyleLbl="revTx" presStyleIdx="0" presStyleCnt="0">
        <dgm:presLayoutVars>
          <dgm:chMax val="1"/>
          <dgm:bulletEnabled val="1"/>
        </dgm:presLayoutVars>
      </dgm:prSet>
      <dgm:spPr/>
      <dgm:t>
        <a:bodyPr/>
        <a:lstStyle/>
        <a:p>
          <a:endParaRPr lang="en-US"/>
        </a:p>
      </dgm:t>
    </dgm:pt>
    <dgm:pt modelId="{72891C72-9EDB-4CEA-A051-CFAB15EE6E09}" type="pres">
      <dgm:prSet presAssocID="{6C32B4D9-9BE1-406D-9684-453F047FA1B9}" presName="Name8" presStyleCnt="0"/>
      <dgm:spPr/>
    </dgm:pt>
    <dgm:pt modelId="{11FC0BA7-B09A-44B9-90AE-C990C459F5FD}" type="pres">
      <dgm:prSet presAssocID="{6C32B4D9-9BE1-406D-9684-453F047FA1B9}" presName="level" presStyleLbl="node1" presStyleIdx="2" presStyleCnt="3" custLinFactNeighborY="10877">
        <dgm:presLayoutVars>
          <dgm:chMax val="1"/>
          <dgm:bulletEnabled val="1"/>
        </dgm:presLayoutVars>
      </dgm:prSet>
      <dgm:spPr/>
      <dgm:t>
        <a:bodyPr/>
        <a:lstStyle/>
        <a:p>
          <a:endParaRPr lang="en-US"/>
        </a:p>
      </dgm:t>
    </dgm:pt>
    <dgm:pt modelId="{8AE2A8CD-CB33-458E-9069-49694F73B72B}" type="pres">
      <dgm:prSet presAssocID="{6C32B4D9-9BE1-406D-9684-453F047FA1B9}" presName="levelTx" presStyleLbl="revTx" presStyleIdx="0" presStyleCnt="0">
        <dgm:presLayoutVars>
          <dgm:chMax val="1"/>
          <dgm:bulletEnabled val="1"/>
        </dgm:presLayoutVars>
      </dgm:prSet>
      <dgm:spPr/>
      <dgm:t>
        <a:bodyPr/>
        <a:lstStyle/>
        <a:p>
          <a:endParaRPr lang="en-US"/>
        </a:p>
      </dgm:t>
    </dgm:pt>
  </dgm:ptLst>
  <dgm:cxnLst>
    <dgm:cxn modelId="{BB234F62-226D-DC4F-BF2D-3CD29C088E1B}" type="presOf" srcId="{E4CB8338-64EA-4BA0-9C3F-9AB0670CDE01}" destId="{6AE77957-995C-4D3D-AFC3-966EA84BD6DB}" srcOrd="1" destOrd="0" presId="urn:microsoft.com/office/officeart/2005/8/layout/pyramid1"/>
    <dgm:cxn modelId="{380C2ABB-D0FD-F84B-8B2C-DD2713DD86CE}" type="presOf" srcId="{6C32B4D9-9BE1-406D-9684-453F047FA1B9}" destId="{11FC0BA7-B09A-44B9-90AE-C990C459F5FD}" srcOrd="0" destOrd="0" presId="urn:microsoft.com/office/officeart/2005/8/layout/pyramid1"/>
    <dgm:cxn modelId="{94F4562A-2938-4B4A-9F57-E7614B19CFFE}" srcId="{A3EEDD07-3902-43C6-9BBC-E40C3C0E0568}" destId="{6C32B4D9-9BE1-406D-9684-453F047FA1B9}" srcOrd="2" destOrd="0" parTransId="{5A8D5CA0-81F6-40E4-9360-4AE160E35D01}" sibTransId="{26F9BC45-827D-49DB-846E-8A6630925BAC}"/>
    <dgm:cxn modelId="{4108F82F-5381-4F90-8FCF-CE984978FA9B}" srcId="{A3EEDD07-3902-43C6-9BBC-E40C3C0E0568}" destId="{D4215FAF-A2A7-4BF3-A3DF-94C0DDEB4EA9}" srcOrd="0" destOrd="0" parTransId="{F7B6E788-EDE3-4166-A56A-14BE8E6B5F0D}" sibTransId="{EED21640-99FB-4636-8B5C-8AD1001505AF}"/>
    <dgm:cxn modelId="{EEB17C7E-0278-3A4C-A2DF-3CF0857CDFDA}" type="presOf" srcId="{E4CB8338-64EA-4BA0-9C3F-9AB0670CDE01}" destId="{8BE67125-4988-41F8-8E40-00418D5C2E3B}" srcOrd="0" destOrd="0" presId="urn:microsoft.com/office/officeart/2005/8/layout/pyramid1"/>
    <dgm:cxn modelId="{DEEB2293-125A-EC49-B192-D18B8218AA59}" type="presOf" srcId="{D4215FAF-A2A7-4BF3-A3DF-94C0DDEB4EA9}" destId="{6CA66415-73FE-4CA9-A2A6-7C55ABD002EE}" srcOrd="1" destOrd="0" presId="urn:microsoft.com/office/officeart/2005/8/layout/pyramid1"/>
    <dgm:cxn modelId="{28126556-442E-4745-9832-D5C07CF85A0C}" type="presOf" srcId="{6C32B4D9-9BE1-406D-9684-453F047FA1B9}" destId="{8AE2A8CD-CB33-458E-9069-49694F73B72B}" srcOrd="1" destOrd="0" presId="urn:microsoft.com/office/officeart/2005/8/layout/pyramid1"/>
    <dgm:cxn modelId="{8A6BE557-B93C-7547-9BA7-071E9E41C583}" type="presOf" srcId="{D4215FAF-A2A7-4BF3-A3DF-94C0DDEB4EA9}" destId="{931EC99E-9778-4E56-92EE-B5C7E27B6403}" srcOrd="0" destOrd="0" presId="urn:microsoft.com/office/officeart/2005/8/layout/pyramid1"/>
    <dgm:cxn modelId="{87503B05-3888-4B1B-BEC4-FA3C5508907C}" srcId="{A3EEDD07-3902-43C6-9BBC-E40C3C0E0568}" destId="{E4CB8338-64EA-4BA0-9C3F-9AB0670CDE01}" srcOrd="1" destOrd="0" parTransId="{73B99C61-0185-49A0-91A5-C4E6325EC1C8}" sibTransId="{0B697E6E-29A1-45A6-9553-D723CC8264B4}"/>
    <dgm:cxn modelId="{BDC7AAE3-C0C9-EC45-BB94-3FC9F50907BE}" type="presOf" srcId="{A3EEDD07-3902-43C6-9BBC-E40C3C0E0568}" destId="{BF7A3935-5FF5-4C4E-A34B-F727B968F2B8}" srcOrd="0" destOrd="0" presId="urn:microsoft.com/office/officeart/2005/8/layout/pyramid1"/>
    <dgm:cxn modelId="{5BB608DA-7782-5548-B8CC-B15DC56C1D50}" type="presParOf" srcId="{BF7A3935-5FF5-4C4E-A34B-F727B968F2B8}" destId="{3C35CF9D-10A3-40FF-823C-0A2A61707B52}" srcOrd="0" destOrd="0" presId="urn:microsoft.com/office/officeart/2005/8/layout/pyramid1"/>
    <dgm:cxn modelId="{DB1FF7B5-5216-7848-88E9-C83986162B45}" type="presParOf" srcId="{3C35CF9D-10A3-40FF-823C-0A2A61707B52}" destId="{931EC99E-9778-4E56-92EE-B5C7E27B6403}" srcOrd="0" destOrd="0" presId="urn:microsoft.com/office/officeart/2005/8/layout/pyramid1"/>
    <dgm:cxn modelId="{EA2F9DE8-0C80-9E48-8C40-6B9EF8446E18}" type="presParOf" srcId="{3C35CF9D-10A3-40FF-823C-0A2A61707B52}" destId="{6CA66415-73FE-4CA9-A2A6-7C55ABD002EE}" srcOrd="1" destOrd="0" presId="urn:microsoft.com/office/officeart/2005/8/layout/pyramid1"/>
    <dgm:cxn modelId="{96113333-E894-1349-A51B-A522D58A8E1F}" type="presParOf" srcId="{BF7A3935-5FF5-4C4E-A34B-F727B968F2B8}" destId="{45831AEF-37CF-4D7A-8160-07C26DCE0344}" srcOrd="1" destOrd="0" presId="urn:microsoft.com/office/officeart/2005/8/layout/pyramid1"/>
    <dgm:cxn modelId="{C2F8E6BA-AB82-CD4F-AB7B-50CCDB20FD67}" type="presParOf" srcId="{45831AEF-37CF-4D7A-8160-07C26DCE0344}" destId="{8BE67125-4988-41F8-8E40-00418D5C2E3B}" srcOrd="0" destOrd="0" presId="urn:microsoft.com/office/officeart/2005/8/layout/pyramid1"/>
    <dgm:cxn modelId="{7B959CA9-D0C5-6B44-9C5B-07A5B960533E}" type="presParOf" srcId="{45831AEF-37CF-4D7A-8160-07C26DCE0344}" destId="{6AE77957-995C-4D3D-AFC3-966EA84BD6DB}" srcOrd="1" destOrd="0" presId="urn:microsoft.com/office/officeart/2005/8/layout/pyramid1"/>
    <dgm:cxn modelId="{00B048D2-FF07-6340-B6DB-4739D072EDA7}" type="presParOf" srcId="{BF7A3935-5FF5-4C4E-A34B-F727B968F2B8}" destId="{72891C72-9EDB-4CEA-A051-CFAB15EE6E09}" srcOrd="2" destOrd="0" presId="urn:microsoft.com/office/officeart/2005/8/layout/pyramid1"/>
    <dgm:cxn modelId="{ADDBACFC-4B43-E743-A7BF-12236C2C8C52}" type="presParOf" srcId="{72891C72-9EDB-4CEA-A051-CFAB15EE6E09}" destId="{11FC0BA7-B09A-44B9-90AE-C990C459F5FD}" srcOrd="0" destOrd="0" presId="urn:microsoft.com/office/officeart/2005/8/layout/pyramid1"/>
    <dgm:cxn modelId="{A3184BF4-1E81-7F43-B839-B40BF56D6A61}" type="presParOf" srcId="{72891C72-9EDB-4CEA-A051-CFAB15EE6E09}" destId="{8AE2A8CD-CB33-458E-9069-49694F73B72B}"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3EEDD07-3902-43C6-9BBC-E40C3C0E0568}" type="doc">
      <dgm:prSet loTypeId="urn:microsoft.com/office/officeart/2005/8/layout/pyramid1" loCatId="pyramid" qsTypeId="urn:microsoft.com/office/officeart/2005/8/quickstyle/simple1" qsCatId="simple" csTypeId="urn:microsoft.com/office/officeart/2005/8/colors/colorful2" csCatId="colorful" phldr="1"/>
      <dgm:spPr/>
    </dgm:pt>
    <dgm:pt modelId="{D4215FAF-A2A7-4BF3-A3DF-94C0DDEB4EA9}">
      <dgm:prSet phldrT="[Text]" custT="1"/>
      <dgm:spPr/>
      <dgm:t>
        <a:bodyPr/>
        <a:lstStyle/>
        <a:p>
          <a:pPr algn="ctr"/>
          <a:endParaRPr lang="en-US" sz="1100" b="0" dirty="0" smtClean="0">
            <a:solidFill>
              <a:schemeClr val="bg1"/>
            </a:solidFill>
            <a:latin typeface="Arial" pitchFamily="34" charset="0"/>
            <a:cs typeface="Arial" pitchFamily="34" charset="0"/>
          </a:endParaRPr>
        </a:p>
        <a:p>
          <a:pPr algn="ctr"/>
          <a:r>
            <a:rPr lang="en-US" sz="4000" b="0" dirty="0" smtClean="0">
              <a:solidFill>
                <a:schemeClr val="bg1"/>
              </a:solidFill>
              <a:latin typeface="Arial" pitchFamily="34" charset="0"/>
              <a:cs typeface="Arial" pitchFamily="34" charset="0"/>
            </a:rPr>
            <a:t>New </a:t>
          </a:r>
        </a:p>
        <a:p>
          <a:pPr algn="ctr"/>
          <a:r>
            <a:rPr lang="en-US" sz="4000" b="0" dirty="0" smtClean="0">
              <a:solidFill>
                <a:schemeClr val="bg1"/>
              </a:solidFill>
              <a:latin typeface="Arial" pitchFamily="34" charset="0"/>
              <a:cs typeface="Arial" pitchFamily="34" charset="0"/>
            </a:rPr>
            <a:t>Leaders</a:t>
          </a:r>
          <a:endParaRPr lang="en-US" sz="4000" b="0" dirty="0">
            <a:solidFill>
              <a:schemeClr val="bg1"/>
            </a:solidFill>
            <a:latin typeface="Arial" pitchFamily="34" charset="0"/>
            <a:cs typeface="Arial" pitchFamily="34" charset="0"/>
          </a:endParaRPr>
        </a:p>
      </dgm:t>
    </dgm:pt>
    <dgm:pt modelId="{F7B6E788-EDE3-4166-A56A-14BE8E6B5F0D}" type="parTrans" cxnId="{4108F82F-5381-4F90-8FCF-CE984978FA9B}">
      <dgm:prSet/>
      <dgm:spPr/>
      <dgm:t>
        <a:bodyPr/>
        <a:lstStyle/>
        <a:p>
          <a:pPr algn="ctr"/>
          <a:endParaRPr lang="en-US" sz="1050">
            <a:latin typeface="Arial" pitchFamily="34" charset="0"/>
            <a:cs typeface="Arial" pitchFamily="34" charset="0"/>
          </a:endParaRPr>
        </a:p>
      </dgm:t>
    </dgm:pt>
    <dgm:pt modelId="{EED21640-99FB-4636-8B5C-8AD1001505AF}" type="sibTrans" cxnId="{4108F82F-5381-4F90-8FCF-CE984978FA9B}">
      <dgm:prSet/>
      <dgm:spPr/>
      <dgm:t>
        <a:bodyPr/>
        <a:lstStyle/>
        <a:p>
          <a:pPr algn="ctr"/>
          <a:endParaRPr lang="en-US" sz="1050">
            <a:latin typeface="Arial" pitchFamily="34" charset="0"/>
            <a:cs typeface="Arial" pitchFamily="34" charset="0"/>
          </a:endParaRPr>
        </a:p>
      </dgm:t>
    </dgm:pt>
    <dgm:pt modelId="{E4CB8338-64EA-4BA0-9C3F-9AB0670CDE01}">
      <dgm:prSet phldrT="[Text]" custT="1"/>
      <dgm:spPr/>
      <dgm:t>
        <a:bodyPr/>
        <a:lstStyle/>
        <a:p>
          <a:pPr algn="ctr"/>
          <a:r>
            <a:rPr lang="en-US" sz="4000" dirty="0">
              <a:solidFill>
                <a:schemeClr val="bg1"/>
              </a:solidFill>
              <a:latin typeface="Arial" pitchFamily="34" charset="0"/>
              <a:cs typeface="Arial" pitchFamily="34" charset="0"/>
            </a:rPr>
            <a:t>Increased </a:t>
          </a:r>
          <a:r>
            <a:rPr lang="en-US" sz="4000" dirty="0" smtClean="0">
              <a:solidFill>
                <a:schemeClr val="bg1"/>
              </a:solidFill>
              <a:latin typeface="Arial" pitchFamily="34" charset="0"/>
              <a:cs typeface="Arial" pitchFamily="34" charset="0"/>
            </a:rPr>
            <a:t>Membership</a:t>
          </a:r>
          <a:endParaRPr lang="en-US" sz="4000" dirty="0">
            <a:solidFill>
              <a:schemeClr val="bg1"/>
            </a:solidFill>
            <a:latin typeface="Arial" pitchFamily="34" charset="0"/>
            <a:cs typeface="Arial" pitchFamily="34" charset="0"/>
          </a:endParaRPr>
        </a:p>
      </dgm:t>
    </dgm:pt>
    <dgm:pt modelId="{73B99C61-0185-49A0-91A5-C4E6325EC1C8}" type="parTrans" cxnId="{87503B05-3888-4B1B-BEC4-FA3C5508907C}">
      <dgm:prSet/>
      <dgm:spPr/>
      <dgm:t>
        <a:bodyPr/>
        <a:lstStyle/>
        <a:p>
          <a:pPr algn="ctr"/>
          <a:endParaRPr lang="en-US" sz="1050">
            <a:latin typeface="Arial" pitchFamily="34" charset="0"/>
            <a:cs typeface="Arial" pitchFamily="34" charset="0"/>
          </a:endParaRPr>
        </a:p>
      </dgm:t>
    </dgm:pt>
    <dgm:pt modelId="{0B697E6E-29A1-45A6-9553-D723CC8264B4}" type="sibTrans" cxnId="{87503B05-3888-4B1B-BEC4-FA3C5508907C}">
      <dgm:prSet/>
      <dgm:spPr/>
      <dgm:t>
        <a:bodyPr/>
        <a:lstStyle/>
        <a:p>
          <a:pPr algn="ctr"/>
          <a:endParaRPr lang="en-US" sz="1050">
            <a:latin typeface="Arial" pitchFamily="34" charset="0"/>
            <a:cs typeface="Arial" pitchFamily="34" charset="0"/>
          </a:endParaRPr>
        </a:p>
      </dgm:t>
    </dgm:pt>
    <dgm:pt modelId="{6C32B4D9-9BE1-406D-9684-453F047FA1B9}">
      <dgm:prSet phldrT="[Text]" custT="1"/>
      <dgm:spPr/>
      <dgm:t>
        <a:bodyPr/>
        <a:lstStyle/>
        <a:p>
          <a:pPr algn="ctr"/>
          <a:r>
            <a:rPr lang="en-US" sz="4000" dirty="0" smtClean="0">
              <a:solidFill>
                <a:schemeClr val="bg1"/>
              </a:solidFill>
              <a:latin typeface="Arial" pitchFamily="34" charset="0"/>
              <a:cs typeface="Arial" pitchFamily="34" charset="0"/>
            </a:rPr>
            <a:t>Demographically Representative</a:t>
          </a:r>
          <a:endParaRPr lang="en-US" sz="4000" dirty="0">
            <a:solidFill>
              <a:schemeClr val="bg1"/>
            </a:solidFill>
            <a:latin typeface="Arial" pitchFamily="34" charset="0"/>
            <a:cs typeface="Arial" pitchFamily="34" charset="0"/>
          </a:endParaRPr>
        </a:p>
      </dgm:t>
    </dgm:pt>
    <dgm:pt modelId="{5A8D5CA0-81F6-40E4-9360-4AE160E35D01}" type="parTrans" cxnId="{94F4562A-2938-4B4A-9F57-E7614B19CFFE}">
      <dgm:prSet/>
      <dgm:spPr/>
      <dgm:t>
        <a:bodyPr/>
        <a:lstStyle/>
        <a:p>
          <a:pPr algn="ctr"/>
          <a:endParaRPr lang="en-US" sz="1050">
            <a:latin typeface="Arial" pitchFamily="34" charset="0"/>
            <a:cs typeface="Arial" pitchFamily="34" charset="0"/>
          </a:endParaRPr>
        </a:p>
      </dgm:t>
    </dgm:pt>
    <dgm:pt modelId="{26F9BC45-827D-49DB-846E-8A6630925BAC}" type="sibTrans" cxnId="{94F4562A-2938-4B4A-9F57-E7614B19CFFE}">
      <dgm:prSet/>
      <dgm:spPr/>
      <dgm:t>
        <a:bodyPr/>
        <a:lstStyle/>
        <a:p>
          <a:pPr algn="ctr"/>
          <a:endParaRPr lang="en-US" sz="1050">
            <a:latin typeface="Arial" pitchFamily="34" charset="0"/>
            <a:cs typeface="Arial" pitchFamily="34" charset="0"/>
          </a:endParaRPr>
        </a:p>
      </dgm:t>
    </dgm:pt>
    <dgm:pt modelId="{BF7A3935-5FF5-4C4E-A34B-F727B968F2B8}" type="pres">
      <dgm:prSet presAssocID="{A3EEDD07-3902-43C6-9BBC-E40C3C0E0568}" presName="Name0" presStyleCnt="0">
        <dgm:presLayoutVars>
          <dgm:dir/>
          <dgm:animLvl val="lvl"/>
          <dgm:resizeHandles val="exact"/>
        </dgm:presLayoutVars>
      </dgm:prSet>
      <dgm:spPr/>
    </dgm:pt>
    <dgm:pt modelId="{3C35CF9D-10A3-40FF-823C-0A2A61707B52}" type="pres">
      <dgm:prSet presAssocID="{D4215FAF-A2A7-4BF3-A3DF-94C0DDEB4EA9}" presName="Name8" presStyleCnt="0"/>
      <dgm:spPr/>
    </dgm:pt>
    <dgm:pt modelId="{931EC99E-9778-4E56-92EE-B5C7E27B6403}" type="pres">
      <dgm:prSet presAssocID="{D4215FAF-A2A7-4BF3-A3DF-94C0DDEB4EA9}" presName="level" presStyleLbl="node1" presStyleIdx="0" presStyleCnt="3" custScaleY="127698" custLinFactNeighborY="0">
        <dgm:presLayoutVars>
          <dgm:chMax val="1"/>
          <dgm:bulletEnabled val="1"/>
        </dgm:presLayoutVars>
      </dgm:prSet>
      <dgm:spPr/>
      <dgm:t>
        <a:bodyPr/>
        <a:lstStyle/>
        <a:p>
          <a:endParaRPr lang="en-US"/>
        </a:p>
      </dgm:t>
    </dgm:pt>
    <dgm:pt modelId="{6CA66415-73FE-4CA9-A2A6-7C55ABD002EE}" type="pres">
      <dgm:prSet presAssocID="{D4215FAF-A2A7-4BF3-A3DF-94C0DDEB4EA9}" presName="levelTx" presStyleLbl="revTx" presStyleIdx="0" presStyleCnt="0">
        <dgm:presLayoutVars>
          <dgm:chMax val="1"/>
          <dgm:bulletEnabled val="1"/>
        </dgm:presLayoutVars>
      </dgm:prSet>
      <dgm:spPr/>
      <dgm:t>
        <a:bodyPr/>
        <a:lstStyle/>
        <a:p>
          <a:endParaRPr lang="en-US"/>
        </a:p>
      </dgm:t>
    </dgm:pt>
    <dgm:pt modelId="{45831AEF-37CF-4D7A-8160-07C26DCE0344}" type="pres">
      <dgm:prSet presAssocID="{E4CB8338-64EA-4BA0-9C3F-9AB0670CDE01}" presName="Name8" presStyleCnt="0"/>
      <dgm:spPr/>
    </dgm:pt>
    <dgm:pt modelId="{8BE67125-4988-41F8-8E40-00418D5C2E3B}" type="pres">
      <dgm:prSet presAssocID="{E4CB8338-64EA-4BA0-9C3F-9AB0670CDE01}" presName="level" presStyleLbl="node1" presStyleIdx="1" presStyleCnt="3" custLinFactNeighborY="3933">
        <dgm:presLayoutVars>
          <dgm:chMax val="1"/>
          <dgm:bulletEnabled val="1"/>
        </dgm:presLayoutVars>
      </dgm:prSet>
      <dgm:spPr/>
      <dgm:t>
        <a:bodyPr/>
        <a:lstStyle/>
        <a:p>
          <a:endParaRPr lang="en-US"/>
        </a:p>
      </dgm:t>
    </dgm:pt>
    <dgm:pt modelId="{6AE77957-995C-4D3D-AFC3-966EA84BD6DB}" type="pres">
      <dgm:prSet presAssocID="{E4CB8338-64EA-4BA0-9C3F-9AB0670CDE01}" presName="levelTx" presStyleLbl="revTx" presStyleIdx="0" presStyleCnt="0">
        <dgm:presLayoutVars>
          <dgm:chMax val="1"/>
          <dgm:bulletEnabled val="1"/>
        </dgm:presLayoutVars>
      </dgm:prSet>
      <dgm:spPr/>
      <dgm:t>
        <a:bodyPr/>
        <a:lstStyle/>
        <a:p>
          <a:endParaRPr lang="en-US"/>
        </a:p>
      </dgm:t>
    </dgm:pt>
    <dgm:pt modelId="{72891C72-9EDB-4CEA-A051-CFAB15EE6E09}" type="pres">
      <dgm:prSet presAssocID="{6C32B4D9-9BE1-406D-9684-453F047FA1B9}" presName="Name8" presStyleCnt="0"/>
      <dgm:spPr/>
    </dgm:pt>
    <dgm:pt modelId="{11FC0BA7-B09A-44B9-90AE-C990C459F5FD}" type="pres">
      <dgm:prSet presAssocID="{6C32B4D9-9BE1-406D-9684-453F047FA1B9}" presName="level" presStyleLbl="node1" presStyleIdx="2" presStyleCnt="3" custLinFactNeighborY="10877">
        <dgm:presLayoutVars>
          <dgm:chMax val="1"/>
          <dgm:bulletEnabled val="1"/>
        </dgm:presLayoutVars>
      </dgm:prSet>
      <dgm:spPr/>
      <dgm:t>
        <a:bodyPr/>
        <a:lstStyle/>
        <a:p>
          <a:endParaRPr lang="en-US"/>
        </a:p>
      </dgm:t>
    </dgm:pt>
    <dgm:pt modelId="{8AE2A8CD-CB33-458E-9069-49694F73B72B}" type="pres">
      <dgm:prSet presAssocID="{6C32B4D9-9BE1-406D-9684-453F047FA1B9}" presName="levelTx" presStyleLbl="revTx" presStyleIdx="0" presStyleCnt="0">
        <dgm:presLayoutVars>
          <dgm:chMax val="1"/>
          <dgm:bulletEnabled val="1"/>
        </dgm:presLayoutVars>
      </dgm:prSet>
      <dgm:spPr/>
      <dgm:t>
        <a:bodyPr/>
        <a:lstStyle/>
        <a:p>
          <a:endParaRPr lang="en-US"/>
        </a:p>
      </dgm:t>
    </dgm:pt>
  </dgm:ptLst>
  <dgm:cxnLst>
    <dgm:cxn modelId="{D050BC04-38CB-5E44-BA42-43A50829BD80}" type="presOf" srcId="{6C32B4D9-9BE1-406D-9684-453F047FA1B9}" destId="{8AE2A8CD-CB33-458E-9069-49694F73B72B}" srcOrd="1" destOrd="0" presId="urn:microsoft.com/office/officeart/2005/8/layout/pyramid1"/>
    <dgm:cxn modelId="{94F4562A-2938-4B4A-9F57-E7614B19CFFE}" srcId="{A3EEDD07-3902-43C6-9BBC-E40C3C0E0568}" destId="{6C32B4D9-9BE1-406D-9684-453F047FA1B9}" srcOrd="2" destOrd="0" parTransId="{5A8D5CA0-81F6-40E4-9360-4AE160E35D01}" sibTransId="{26F9BC45-827D-49DB-846E-8A6630925BAC}"/>
    <dgm:cxn modelId="{4108F82F-5381-4F90-8FCF-CE984978FA9B}" srcId="{A3EEDD07-3902-43C6-9BBC-E40C3C0E0568}" destId="{D4215FAF-A2A7-4BF3-A3DF-94C0DDEB4EA9}" srcOrd="0" destOrd="0" parTransId="{F7B6E788-EDE3-4166-A56A-14BE8E6B5F0D}" sibTransId="{EED21640-99FB-4636-8B5C-8AD1001505AF}"/>
    <dgm:cxn modelId="{00CF1E91-B43C-2E47-BFAD-F3777BDBA23D}" type="presOf" srcId="{E4CB8338-64EA-4BA0-9C3F-9AB0670CDE01}" destId="{8BE67125-4988-41F8-8E40-00418D5C2E3B}" srcOrd="0" destOrd="0" presId="urn:microsoft.com/office/officeart/2005/8/layout/pyramid1"/>
    <dgm:cxn modelId="{D10C65CB-C18E-7C45-9A4B-7FC1A3F88F28}" type="presOf" srcId="{D4215FAF-A2A7-4BF3-A3DF-94C0DDEB4EA9}" destId="{931EC99E-9778-4E56-92EE-B5C7E27B6403}" srcOrd="0" destOrd="0" presId="urn:microsoft.com/office/officeart/2005/8/layout/pyramid1"/>
    <dgm:cxn modelId="{EDFCDE40-6FEC-C541-8A7E-2A8B079DA5E7}" type="presOf" srcId="{A3EEDD07-3902-43C6-9BBC-E40C3C0E0568}" destId="{BF7A3935-5FF5-4C4E-A34B-F727B968F2B8}" srcOrd="0" destOrd="0" presId="urn:microsoft.com/office/officeart/2005/8/layout/pyramid1"/>
    <dgm:cxn modelId="{DABF81BA-AE42-204B-84D8-48E8CCCBB8EF}" type="presOf" srcId="{E4CB8338-64EA-4BA0-9C3F-9AB0670CDE01}" destId="{6AE77957-995C-4D3D-AFC3-966EA84BD6DB}" srcOrd="1" destOrd="0" presId="urn:microsoft.com/office/officeart/2005/8/layout/pyramid1"/>
    <dgm:cxn modelId="{87503B05-3888-4B1B-BEC4-FA3C5508907C}" srcId="{A3EEDD07-3902-43C6-9BBC-E40C3C0E0568}" destId="{E4CB8338-64EA-4BA0-9C3F-9AB0670CDE01}" srcOrd="1" destOrd="0" parTransId="{73B99C61-0185-49A0-91A5-C4E6325EC1C8}" sibTransId="{0B697E6E-29A1-45A6-9553-D723CC8264B4}"/>
    <dgm:cxn modelId="{4C0E03A8-02CF-6F47-A42A-CDBCF86C3D92}" type="presOf" srcId="{6C32B4D9-9BE1-406D-9684-453F047FA1B9}" destId="{11FC0BA7-B09A-44B9-90AE-C990C459F5FD}" srcOrd="0" destOrd="0" presId="urn:microsoft.com/office/officeart/2005/8/layout/pyramid1"/>
    <dgm:cxn modelId="{94A476F7-72C8-974C-9A90-CED978F205EE}" type="presOf" srcId="{D4215FAF-A2A7-4BF3-A3DF-94C0DDEB4EA9}" destId="{6CA66415-73FE-4CA9-A2A6-7C55ABD002EE}" srcOrd="1" destOrd="0" presId="urn:microsoft.com/office/officeart/2005/8/layout/pyramid1"/>
    <dgm:cxn modelId="{4C1540FD-D15B-E44E-A07C-54B13B1A0864}" type="presParOf" srcId="{BF7A3935-5FF5-4C4E-A34B-F727B968F2B8}" destId="{3C35CF9D-10A3-40FF-823C-0A2A61707B52}" srcOrd="0" destOrd="0" presId="urn:microsoft.com/office/officeart/2005/8/layout/pyramid1"/>
    <dgm:cxn modelId="{CA60B4BE-2A2C-A04C-82EA-B26208B93F8E}" type="presParOf" srcId="{3C35CF9D-10A3-40FF-823C-0A2A61707B52}" destId="{931EC99E-9778-4E56-92EE-B5C7E27B6403}" srcOrd="0" destOrd="0" presId="urn:microsoft.com/office/officeart/2005/8/layout/pyramid1"/>
    <dgm:cxn modelId="{17EF3100-2239-294C-A0E1-2891717F8CE2}" type="presParOf" srcId="{3C35CF9D-10A3-40FF-823C-0A2A61707B52}" destId="{6CA66415-73FE-4CA9-A2A6-7C55ABD002EE}" srcOrd="1" destOrd="0" presId="urn:microsoft.com/office/officeart/2005/8/layout/pyramid1"/>
    <dgm:cxn modelId="{ABE98DB5-7C2C-294B-BCE1-C8CB90F65238}" type="presParOf" srcId="{BF7A3935-5FF5-4C4E-A34B-F727B968F2B8}" destId="{45831AEF-37CF-4D7A-8160-07C26DCE0344}" srcOrd="1" destOrd="0" presId="urn:microsoft.com/office/officeart/2005/8/layout/pyramid1"/>
    <dgm:cxn modelId="{FB3159E8-3B5C-4E47-BF7B-F05850291210}" type="presParOf" srcId="{45831AEF-37CF-4D7A-8160-07C26DCE0344}" destId="{8BE67125-4988-41F8-8E40-00418D5C2E3B}" srcOrd="0" destOrd="0" presId="urn:microsoft.com/office/officeart/2005/8/layout/pyramid1"/>
    <dgm:cxn modelId="{47B5181A-9B52-B54D-8A9F-3390ED6E4309}" type="presParOf" srcId="{45831AEF-37CF-4D7A-8160-07C26DCE0344}" destId="{6AE77957-995C-4D3D-AFC3-966EA84BD6DB}" srcOrd="1" destOrd="0" presId="urn:microsoft.com/office/officeart/2005/8/layout/pyramid1"/>
    <dgm:cxn modelId="{DC86B7B9-AFB1-A24F-9F60-E1A8481586F8}" type="presParOf" srcId="{BF7A3935-5FF5-4C4E-A34B-F727B968F2B8}" destId="{72891C72-9EDB-4CEA-A051-CFAB15EE6E09}" srcOrd="2" destOrd="0" presId="urn:microsoft.com/office/officeart/2005/8/layout/pyramid1"/>
    <dgm:cxn modelId="{84FDA073-FAFA-8C45-8B45-F1F3547E389F}" type="presParOf" srcId="{72891C72-9EDB-4CEA-A051-CFAB15EE6E09}" destId="{11FC0BA7-B09A-44B9-90AE-C990C459F5FD}" srcOrd="0" destOrd="0" presId="urn:microsoft.com/office/officeart/2005/8/layout/pyramid1"/>
    <dgm:cxn modelId="{95705E35-A53E-4047-BF4D-E21158FF53E2}" type="presParOf" srcId="{72891C72-9EDB-4CEA-A051-CFAB15EE6E09}" destId="{8AE2A8CD-CB33-458E-9069-49694F73B72B}"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815262-7CD0-4D8B-8581-519B28106D55}" type="datetimeFigureOut">
              <a:rPr lang="en-US" smtClean="0"/>
              <a:t>5/21/2015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44D0E9-DF4A-4215-832E-A6ACE7814A82}" type="slidenum">
              <a:rPr lang="en-US" smtClean="0"/>
              <a:t>‹#›</a:t>
            </a:fld>
            <a:endParaRPr lang="en-US"/>
          </a:p>
        </p:txBody>
      </p:sp>
    </p:spTree>
    <p:extLst>
      <p:ext uri="{BB962C8B-B14F-4D97-AF65-F5344CB8AC3E}">
        <p14:creationId xmlns:p14="http://schemas.microsoft.com/office/powerpoint/2010/main" val="1966448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Welcome. I’m using slides and notes, but want this to be a warm conversation. I want to thank Melissa Breach, the LWV California</a:t>
            </a:r>
            <a:r>
              <a:rPr lang="en-US" sz="1200" kern="1200" baseline="0" dirty="0" smtClean="0">
                <a:solidFill>
                  <a:schemeClr val="tx1"/>
                </a:solidFill>
                <a:effectLst/>
                <a:latin typeface="+mn-lt"/>
                <a:ea typeface="+mn-ea"/>
                <a:cs typeface="+mn-cs"/>
              </a:rPr>
              <a:t> Executive Director, for giving me this training after SHE did it at the national League Convention in 2014 in Dallas, TX.</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I’ll try</a:t>
            </a:r>
            <a:r>
              <a:rPr lang="en-US" sz="1200" kern="1200" baseline="0" dirty="0" smtClean="0">
                <a:solidFill>
                  <a:schemeClr val="tx1"/>
                </a:solidFill>
                <a:effectLst/>
                <a:latin typeface="+mn-lt"/>
                <a:ea typeface="+mn-ea"/>
                <a:cs typeface="+mn-cs"/>
              </a:rPr>
              <a:t> to describe what is on the slides, for people who can’t see them. Please, please let me know if I can improve at this.</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I encourage people who need accommodation to move to the location in the room which works best for them to participate, often the front.</a:t>
            </a:r>
          </a:p>
          <a:p>
            <a:r>
              <a:rPr lang="en-US" sz="1200" kern="1200" baseline="0" dirty="0" smtClean="0">
                <a:solidFill>
                  <a:schemeClr val="tx1"/>
                </a:solidFill>
                <a:effectLst/>
                <a:latin typeface="+mn-lt"/>
                <a:ea typeface="+mn-ea"/>
                <a:cs typeface="+mn-cs"/>
              </a:rPr>
              <a:t>Those of you in the back, please move up. I know people often come in late, so I’d like the front tables to be full. If you’re sitting with someone you know, consider taking a risk and sitting at a table where you’ll make new friends.</a:t>
            </a:r>
          </a:p>
        </p:txBody>
      </p:sp>
      <p:sp>
        <p:nvSpPr>
          <p:cNvPr id="4" name="Slide Number Placeholder 3"/>
          <p:cNvSpPr>
            <a:spLocks noGrp="1"/>
          </p:cNvSpPr>
          <p:nvPr>
            <p:ph type="sldNum" sz="quarter" idx="10"/>
          </p:nvPr>
        </p:nvSpPr>
        <p:spPr/>
        <p:txBody>
          <a:bodyPr/>
          <a:lstStyle/>
          <a:p>
            <a:fld id="{7044D0E9-DF4A-4215-832E-A6ACE7814A82}" type="slidenum">
              <a:rPr lang="en-US" smtClean="0"/>
              <a:t>1</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971550" marR="0" lvl="1" indent="-51435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Goal: get people to see that resistance to change is an issue for individuals and our culture.</a:t>
            </a:r>
          </a:p>
          <a:p>
            <a:pPr marL="971550" marR="0" lvl="1" indent="-51435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smtClean="0"/>
          </a:p>
          <a:p>
            <a:pPr marL="971550" lvl="1" indent="-514350">
              <a:buFont typeface="+mj-lt"/>
              <a:buAutoNum type="arabicPeriod"/>
            </a:pPr>
            <a:endParaRPr lang="en-US" dirty="0" smtClean="0"/>
          </a:p>
        </p:txBody>
      </p:sp>
      <p:sp>
        <p:nvSpPr>
          <p:cNvPr id="4" name="Slide Number Placeholder 3"/>
          <p:cNvSpPr>
            <a:spLocks noGrp="1"/>
          </p:cNvSpPr>
          <p:nvPr>
            <p:ph type="sldNum" sz="quarter" idx="10"/>
          </p:nvPr>
        </p:nvSpPr>
        <p:spPr/>
        <p:txBody>
          <a:bodyPr/>
          <a:lstStyle/>
          <a:p>
            <a:fld id="{7044D0E9-DF4A-4215-832E-A6ACE7814A82}" type="slidenum">
              <a:rPr lang="en-US" smtClean="0"/>
              <a:t>10</a:t>
            </a:fld>
            <a:endParaRPr lang="en-US"/>
          </a:p>
        </p:txBody>
      </p:sp>
    </p:spTree>
    <p:extLst>
      <p:ext uri="{BB962C8B-B14F-4D97-AF65-F5344CB8AC3E}">
        <p14:creationId xmlns:p14="http://schemas.microsoft.com/office/powerpoint/2010/main" val="2290677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n-US" sz="1200" kern="1200" dirty="0" smtClean="0">
                <a:solidFill>
                  <a:schemeClr val="tx1"/>
                </a:solidFill>
                <a:effectLst/>
                <a:latin typeface="+mn-lt"/>
                <a:ea typeface="+mn-ea"/>
                <a:cs typeface="+mn-cs"/>
              </a:rPr>
              <a:t>How</a:t>
            </a:r>
            <a:r>
              <a:rPr lang="en-US" sz="1200" kern="1200" baseline="0" dirty="0" smtClean="0">
                <a:solidFill>
                  <a:schemeClr val="tx1"/>
                </a:solidFill>
                <a:effectLst/>
                <a:latin typeface="+mn-lt"/>
                <a:ea typeface="+mn-ea"/>
                <a:cs typeface="+mn-cs"/>
              </a:rPr>
              <a:t> many of you are still sitting at a table with someone you know? Again, I want to encourage you to split up.</a:t>
            </a:r>
          </a:p>
          <a:p>
            <a:pPr marL="0" indent="0">
              <a:buFont typeface="Arial"/>
              <a:buNone/>
            </a:pPr>
            <a:endParaRPr lang="en-US" sz="1200" kern="1200" baseline="0" dirty="0" smtClean="0">
              <a:solidFill>
                <a:schemeClr val="tx1"/>
              </a:solidFill>
              <a:effectLst/>
              <a:latin typeface="+mn-lt"/>
              <a:ea typeface="+mn-ea"/>
              <a:cs typeface="+mn-cs"/>
            </a:endParaRPr>
          </a:p>
          <a:p>
            <a:pPr marL="0" indent="0">
              <a:buFont typeface="Arial"/>
              <a:buNone/>
            </a:pPr>
            <a:r>
              <a:rPr lang="en-US" sz="1200" kern="1200" baseline="0" dirty="0" smtClean="0">
                <a:solidFill>
                  <a:schemeClr val="tx1"/>
                </a:solidFill>
                <a:effectLst/>
                <a:latin typeface="+mn-lt"/>
                <a:ea typeface="+mn-ea"/>
                <a:cs typeface="+mn-cs"/>
              </a:rPr>
              <a:t>I’m going to ask you to spend just 10 minutes introducing yourselves. All you have time for is your first name, what League you’re from, and discuss briefly “What Defines a Leader?”</a:t>
            </a:r>
            <a:br>
              <a:rPr lang="en-US" sz="1200" kern="1200" baseline="0" dirty="0" smtClean="0">
                <a:solidFill>
                  <a:schemeClr val="tx1"/>
                </a:solidFill>
                <a:effectLst/>
                <a:latin typeface="+mn-lt"/>
                <a:ea typeface="+mn-ea"/>
                <a:cs typeface="+mn-cs"/>
              </a:rPr>
            </a:br>
            <a:r>
              <a:rPr lang="en-US" sz="1200" kern="1200" baseline="0" dirty="0" smtClean="0">
                <a:solidFill>
                  <a:schemeClr val="tx1"/>
                </a:solidFill>
                <a:effectLst/>
                <a:latin typeface="+mn-lt"/>
                <a:ea typeface="+mn-ea"/>
                <a:cs typeface="+mn-cs"/>
              </a:rPr>
              <a:t/>
            </a:r>
            <a:br>
              <a:rPr lang="en-US" sz="1200" kern="1200" baseline="0" dirty="0" smtClean="0">
                <a:solidFill>
                  <a:schemeClr val="tx1"/>
                </a:solidFill>
                <a:effectLst/>
                <a:latin typeface="+mn-lt"/>
                <a:ea typeface="+mn-ea"/>
                <a:cs typeface="+mn-cs"/>
              </a:rPr>
            </a:br>
            <a:r>
              <a:rPr lang="en-US" sz="1200" kern="1200" baseline="0" dirty="0" smtClean="0">
                <a:solidFill>
                  <a:schemeClr val="tx1"/>
                </a:solidFill>
                <a:effectLst/>
                <a:latin typeface="+mn-lt"/>
                <a:ea typeface="+mn-ea"/>
                <a:cs typeface="+mn-cs"/>
              </a:rPr>
              <a:t>We will come back to this discussion of a “What defines a leader” later so you may want to jot down a few notes for yourself if you’re inspired, but don’t feel like you have to! We’re just warming up our brains with the idea, to dive deeper later.</a:t>
            </a:r>
          </a:p>
        </p:txBody>
      </p:sp>
      <p:sp>
        <p:nvSpPr>
          <p:cNvPr id="4" name="Slide Number Placeholder 3"/>
          <p:cNvSpPr>
            <a:spLocks noGrp="1"/>
          </p:cNvSpPr>
          <p:nvPr>
            <p:ph type="sldNum" sz="quarter" idx="10"/>
          </p:nvPr>
        </p:nvSpPr>
        <p:spPr/>
        <p:txBody>
          <a:bodyPr/>
          <a:lstStyle/>
          <a:p>
            <a:fld id="{7044D0E9-DF4A-4215-832E-A6ACE7814A82}" type="slidenum">
              <a:rPr lang="en-US" smtClean="0"/>
              <a:t>11</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TIME: 10 minutes</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12</a:t>
            </a:fld>
            <a:endParaRPr lang="en-US"/>
          </a:p>
        </p:txBody>
      </p:sp>
    </p:spTree>
    <p:extLst>
      <p:ext uri="{BB962C8B-B14F-4D97-AF65-F5344CB8AC3E}">
        <p14:creationId xmlns:p14="http://schemas.microsoft.com/office/powerpoint/2010/main" val="22906771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n-US" sz="1200" kern="1200" baseline="0" dirty="0" smtClean="0">
                <a:solidFill>
                  <a:schemeClr val="tx1"/>
                </a:solidFill>
                <a:effectLst/>
                <a:latin typeface="+mn-lt"/>
                <a:ea typeface="+mn-ea"/>
                <a:cs typeface="+mn-cs"/>
              </a:rPr>
              <a:t>You’ve gotten to know each other more, so I’m going to ask some questions so you’ll get to know the room a bit.</a:t>
            </a:r>
          </a:p>
          <a:p>
            <a:pPr marL="0" indent="0">
              <a:buFont typeface="Arial"/>
              <a:buNone/>
            </a:pPr>
            <a:endParaRPr lang="en-US" sz="1200" kern="1200" baseline="0" dirty="0" smtClean="0">
              <a:solidFill>
                <a:schemeClr val="tx1"/>
              </a:solidFill>
              <a:effectLst/>
              <a:latin typeface="+mn-lt"/>
              <a:ea typeface="+mn-ea"/>
              <a:cs typeface="+mn-cs"/>
            </a:endParaRPr>
          </a:p>
          <a:p>
            <a:pPr marL="0" indent="0">
              <a:buFont typeface="Arial"/>
              <a:buNone/>
            </a:pPr>
            <a:r>
              <a:rPr lang="en-US" sz="1200" b="1" kern="1200" baseline="0" dirty="0" smtClean="0">
                <a:solidFill>
                  <a:schemeClr val="tx1"/>
                </a:solidFill>
                <a:effectLst/>
                <a:latin typeface="+mn-lt"/>
                <a:ea typeface="+mn-ea"/>
                <a:cs typeface="+mn-cs"/>
              </a:rPr>
              <a:t>Raise your hand if you’re:</a:t>
            </a:r>
          </a:p>
          <a:p>
            <a:pPr marL="171450" indent="-171450">
              <a:buFont typeface="Arial"/>
              <a:buChar char="•"/>
            </a:pPr>
            <a:r>
              <a:rPr lang="en-US" sz="1200" kern="1200" baseline="0" dirty="0" smtClean="0">
                <a:solidFill>
                  <a:schemeClr val="tx1"/>
                </a:solidFill>
                <a:effectLst/>
                <a:latin typeface="+mn-lt"/>
                <a:ea typeface="+mn-ea"/>
                <a:cs typeface="+mn-cs"/>
              </a:rPr>
              <a:t>new to the League: member less than 2 years?</a:t>
            </a:r>
          </a:p>
          <a:p>
            <a:pPr marL="171450" indent="-171450">
              <a:buFont typeface="Arial"/>
              <a:buChar char="•"/>
            </a:pPr>
            <a:r>
              <a:rPr lang="en-US" sz="1200" kern="1200" baseline="0" dirty="0" smtClean="0">
                <a:solidFill>
                  <a:schemeClr val="tx1"/>
                </a:solidFill>
                <a:effectLst/>
                <a:latin typeface="+mn-lt"/>
                <a:ea typeface="+mn-ea"/>
                <a:cs typeface="+mn-cs"/>
              </a:rPr>
              <a:t>member more than 10 years?</a:t>
            </a:r>
          </a:p>
          <a:p>
            <a:pPr marL="171450" indent="-171450">
              <a:buFont typeface="Arial"/>
              <a:buChar char="•"/>
            </a:pPr>
            <a:r>
              <a:rPr lang="en-US" sz="1200" kern="1200" baseline="0" dirty="0" smtClean="0">
                <a:solidFill>
                  <a:schemeClr val="tx1"/>
                </a:solidFill>
                <a:effectLst/>
                <a:latin typeface="+mn-lt"/>
                <a:ea typeface="+mn-ea"/>
                <a:cs typeface="+mn-cs"/>
              </a:rPr>
              <a:t>have only been involved with one League, your local League?</a:t>
            </a:r>
          </a:p>
          <a:p>
            <a:pPr marL="171450" indent="-171450">
              <a:buFont typeface="Arial"/>
              <a:buChar char="•"/>
            </a:pPr>
            <a:r>
              <a:rPr lang="en-US" sz="1200" kern="1200" baseline="0" dirty="0" smtClean="0">
                <a:solidFill>
                  <a:schemeClr val="tx1"/>
                </a:solidFill>
                <a:effectLst/>
                <a:latin typeface="+mn-lt"/>
                <a:ea typeface="+mn-ea"/>
                <a:cs typeface="+mn-cs"/>
              </a:rPr>
              <a:t>Consider the League your “main” form of volunteerism?</a:t>
            </a:r>
          </a:p>
          <a:p>
            <a:pPr marL="171450" indent="-171450">
              <a:buFont typeface="Arial"/>
              <a:buChar char="•"/>
            </a:pPr>
            <a:endParaRPr lang="en-US" sz="1200" kern="1200" baseline="0" dirty="0" smtClean="0">
              <a:solidFill>
                <a:schemeClr val="tx1"/>
              </a:solidFill>
              <a:effectLst/>
              <a:latin typeface="+mn-lt"/>
              <a:ea typeface="+mn-ea"/>
              <a:cs typeface="+mn-cs"/>
            </a:endParaRPr>
          </a:p>
          <a:p>
            <a:pPr marL="0" indent="0">
              <a:buFont typeface="Arial"/>
              <a:buNone/>
            </a:pPr>
            <a:r>
              <a:rPr lang="en-US" sz="1200" b="1" kern="1200" baseline="0" dirty="0" smtClean="0">
                <a:solidFill>
                  <a:schemeClr val="tx1"/>
                </a:solidFill>
                <a:effectLst/>
                <a:latin typeface="+mn-lt"/>
                <a:ea typeface="+mn-ea"/>
                <a:cs typeface="+mn-cs"/>
              </a:rPr>
              <a:t>Raise your hand if you:</a:t>
            </a:r>
          </a:p>
          <a:p>
            <a:pPr marL="171450" indent="-171450">
              <a:buFont typeface="Arial"/>
              <a:buChar char="•"/>
            </a:pPr>
            <a:r>
              <a:rPr lang="en-US" sz="1200" kern="1200" baseline="0" dirty="0" smtClean="0">
                <a:solidFill>
                  <a:schemeClr val="tx1"/>
                </a:solidFill>
                <a:effectLst/>
                <a:latin typeface="+mn-lt"/>
                <a:ea typeface="+mn-ea"/>
                <a:cs typeface="+mn-cs"/>
              </a:rPr>
              <a:t>Consider yourself a leader</a:t>
            </a:r>
          </a:p>
          <a:p>
            <a:pPr marL="171450" indent="-171450">
              <a:buFont typeface="Arial"/>
              <a:buChar char="•"/>
            </a:pPr>
            <a:r>
              <a:rPr lang="en-US" sz="1200" kern="1200" baseline="0" dirty="0" smtClean="0">
                <a:solidFill>
                  <a:schemeClr val="tx1"/>
                </a:solidFill>
                <a:effectLst/>
                <a:latin typeface="+mn-lt"/>
                <a:ea typeface="+mn-ea"/>
                <a:cs typeface="+mn-cs"/>
              </a:rPr>
              <a:t>Regularly get feedback (compliments or constructive criticism) on your leadership abilities?</a:t>
            </a:r>
          </a:p>
          <a:p>
            <a:pPr marL="171450" indent="-171450">
              <a:buFont typeface="Arial"/>
              <a:buChar char="•"/>
            </a:pPr>
            <a:r>
              <a:rPr lang="en-US" sz="1200" b="0" kern="1200" baseline="0" dirty="0" smtClean="0">
                <a:solidFill>
                  <a:schemeClr val="tx1"/>
                </a:solidFill>
                <a:effectLst/>
                <a:latin typeface="+mn-lt"/>
                <a:ea typeface="+mn-ea"/>
                <a:cs typeface="+mn-cs"/>
              </a:rPr>
              <a:t>Regularly GIVE feedback to other League members about their leadership?</a:t>
            </a:r>
          </a:p>
          <a:p>
            <a:pPr marL="171450" indent="-171450">
              <a:buFont typeface="Arial"/>
              <a:buChar char="•"/>
            </a:pPr>
            <a:endParaRPr lang="en-US" sz="1200" kern="1200" dirty="0" smtClean="0">
              <a:solidFill>
                <a:schemeClr val="tx1"/>
              </a:solidFill>
              <a:effectLst/>
              <a:latin typeface="+mn-lt"/>
              <a:ea typeface="+mn-ea"/>
              <a:cs typeface="+mn-cs"/>
            </a:endParaRPr>
          </a:p>
          <a:p>
            <a:pPr marL="0" indent="0">
              <a:buFont typeface="Arial"/>
              <a:buNone/>
            </a:pPr>
            <a:r>
              <a:rPr lang="en-US" sz="1200" b="1" kern="1200" dirty="0" smtClean="0">
                <a:solidFill>
                  <a:schemeClr val="tx1"/>
                </a:solidFill>
                <a:effectLst/>
                <a:latin typeface="+mn-lt"/>
                <a:ea typeface="+mn-ea"/>
                <a:cs typeface="+mn-cs"/>
              </a:rPr>
              <a:t>Raise</a:t>
            </a:r>
            <a:r>
              <a:rPr lang="en-US" sz="1200" b="1" kern="1200" baseline="0" dirty="0" smtClean="0">
                <a:solidFill>
                  <a:schemeClr val="tx1"/>
                </a:solidFill>
                <a:effectLst/>
                <a:latin typeface="+mn-lt"/>
                <a:ea typeface="+mn-ea"/>
                <a:cs typeface="+mn-cs"/>
              </a:rPr>
              <a:t> your hand if:</a:t>
            </a:r>
            <a:endParaRPr lang="en-US" sz="1200" b="1"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Your have new leaders rising up in your League all the time</a:t>
            </a:r>
          </a:p>
          <a:p>
            <a:pPr marL="171450" indent="-171450">
              <a:buFont typeface="Arial"/>
              <a:buChar char="•"/>
            </a:pPr>
            <a:r>
              <a:rPr lang="en-US" sz="1200" kern="1200" dirty="0" smtClean="0">
                <a:solidFill>
                  <a:schemeClr val="tx1"/>
                </a:solidFill>
                <a:effectLst/>
                <a:latin typeface="+mn-lt"/>
                <a:ea typeface="+mn-ea"/>
                <a:cs typeface="+mn-cs"/>
              </a:rPr>
              <a:t>Your League’s membership is increasing</a:t>
            </a:r>
          </a:p>
          <a:p>
            <a:pPr marL="171450" indent="-171450">
              <a:buFont typeface="Arial"/>
              <a:buChar char="•"/>
            </a:pPr>
            <a:r>
              <a:rPr lang="en-US" sz="1200" kern="1200" dirty="0" smtClean="0">
                <a:solidFill>
                  <a:schemeClr val="tx1"/>
                </a:solidFill>
                <a:effectLst/>
                <a:latin typeface="+mn-lt"/>
                <a:ea typeface="+mn-ea"/>
                <a:cs typeface="+mn-cs"/>
              </a:rPr>
              <a:t>Your League is demographically representative of your community</a:t>
            </a:r>
          </a:p>
          <a:p>
            <a:pPr marL="171450" indent="-171450">
              <a:buFont typeface="Arial"/>
              <a:buChar cha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13</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a:p>
            <a:pPr marL="228600" indent="-228600">
              <a:buAutoNum type="arabicPeriod"/>
            </a:pPr>
            <a:r>
              <a:rPr lang="en-US" b="1" baseline="0" dirty="0" smtClean="0"/>
              <a:t>We’re all learners and teachers. </a:t>
            </a:r>
            <a:r>
              <a:rPr lang="en-US" baseline="0" dirty="0" smtClean="0"/>
              <a:t>Collectively we are both. It is tough to be both at the same time, but we’re trusting each other to do that.</a:t>
            </a:r>
          </a:p>
          <a:p>
            <a:pPr marL="228600" indent="-228600">
              <a:buAutoNum type="arabicPeriod"/>
            </a:pPr>
            <a:endParaRPr lang="en-US" baseline="0" dirty="0" smtClean="0"/>
          </a:p>
          <a:p>
            <a:r>
              <a:rPr lang="en-US" b="1" baseline="0" dirty="0" smtClean="0"/>
              <a:t>2. Agent of Change: </a:t>
            </a:r>
            <a:r>
              <a:rPr lang="en-US" baseline="0" dirty="0" smtClean="0"/>
              <a:t>Support a </a:t>
            </a:r>
            <a:r>
              <a:rPr lang="en-US" b="1" baseline="0" dirty="0" smtClean="0"/>
              <a:t>culture where change is embraced an inevitable and positive</a:t>
            </a:r>
            <a:r>
              <a:rPr lang="en-US" baseline="0" dirty="0" smtClean="0"/>
              <a:t>, failure is expected and learned from, and success is invested in.  Evolution and improvement. Not </a:t>
            </a:r>
            <a:r>
              <a:rPr lang="en-US" baseline="0" dirty="0" err="1" smtClean="0"/>
              <a:t>prejorative</a:t>
            </a:r>
            <a:r>
              <a:rPr lang="en-US" baseline="0" dirty="0" smtClean="0"/>
              <a:t> or heroic but instead it is a viewpoint and way of being in a culture. Why being open to and enthusiastic about change will benefit you:</a:t>
            </a:r>
          </a:p>
          <a:p>
            <a:endParaRPr lang="en-US" baseline="0" dirty="0" smtClean="0"/>
          </a:p>
          <a:p>
            <a:pPr marL="171450" indent="-171450">
              <a:buFont typeface="Arial"/>
              <a:buChar char="•"/>
            </a:pPr>
            <a:r>
              <a:rPr lang="en-US" baseline="0" dirty="0" smtClean="0"/>
              <a:t>--  studies link failure and success:  they aren’t opposites, they correlate. Leaguers are A students, want to bask in success. Students who get the most right answers get the most wrong answers.</a:t>
            </a:r>
          </a:p>
          <a:p>
            <a:pPr marL="171450" indent="-171450">
              <a:buFont typeface="Arial"/>
              <a:buChar char="•"/>
            </a:pPr>
            <a:endParaRPr lang="en-US" baseline="0" dirty="0" smtClean="0"/>
          </a:p>
          <a:p>
            <a:pPr marL="171450" indent="-171450">
              <a:buFont typeface="Arial"/>
              <a:buChar char="•"/>
            </a:pPr>
            <a:r>
              <a:rPr lang="en-US" baseline="0" dirty="0" smtClean="0"/>
              <a:t>-- this is an emerging practice. </a:t>
            </a:r>
            <a:r>
              <a:rPr lang="en-US" baseline="0" dirty="0" err="1" smtClean="0"/>
              <a:t>Leaderful</a:t>
            </a:r>
            <a:r>
              <a:rPr lang="en-US" baseline="0" dirty="0" smtClean="0"/>
              <a:t> practice as a concept could inspire you to new insight, try new tactics, learn more.</a:t>
            </a:r>
          </a:p>
          <a:p>
            <a:pPr marL="171450" indent="-171450">
              <a:buFont typeface="Arial"/>
              <a:buChar char="•"/>
            </a:pPr>
            <a:endParaRPr lang="en-US" baseline="0" dirty="0" smtClean="0"/>
          </a:p>
          <a:p>
            <a:pPr marL="171450" indent="-171450">
              <a:buFont typeface="Arial"/>
              <a:buChar char="•"/>
            </a:pPr>
            <a:r>
              <a:rPr lang="en-US" baseline="0" dirty="0" smtClean="0"/>
              <a:t>-- Agents of change serve in many different roles:</a:t>
            </a:r>
          </a:p>
          <a:p>
            <a:endParaRPr lang="en-US" baseline="0" dirty="0" smtClean="0"/>
          </a:p>
          <a:p>
            <a:r>
              <a:rPr lang="en-US" baseline="0" dirty="0" smtClean="0"/>
              <a:t>EXAMPLE: Kathy Armstrong on LWVC board had a good idea of trying out Task Force model for delegation. It wasn’t her role to make that up, but we tried it. If it worked we’d keep doing it. If it didn’t, we’d stop.</a:t>
            </a:r>
          </a:p>
          <a:p>
            <a:endParaRPr lang="en-US" baseline="0" dirty="0" smtClean="0"/>
          </a:p>
          <a:p>
            <a:r>
              <a:rPr lang="en-US" baseline="0" dirty="0" smtClean="0"/>
              <a:t>EXAMPLE: Trying new things which are risky. Do you only approve League activities which you’re sure will succeed? If someone fails at something, do you give them a second chance? Do you ever reward them for failure?</a:t>
            </a:r>
          </a:p>
          <a:p>
            <a:endParaRPr lang="en-US" baseline="0" dirty="0" smtClean="0"/>
          </a:p>
          <a:p>
            <a:r>
              <a:rPr lang="en-US" b="1" baseline="0" dirty="0" smtClean="0"/>
              <a:t>3. Safe Space:  </a:t>
            </a:r>
            <a:r>
              <a:rPr lang="en-US" baseline="0" dirty="0" smtClean="0"/>
              <a:t>Keep confidence.  Don’t deride or be overly directive:  Remember:  Different people, leading different leagues in different parts of the county.  We people leading different Leagues face similar challenges but in different landscapes and with different assets.    </a:t>
            </a:r>
          </a:p>
          <a:p>
            <a:endParaRPr lang="en-US" baseline="0" dirty="0" smtClean="0"/>
          </a:p>
          <a:p>
            <a:pPr marL="0" indent="0">
              <a:buFont typeface="Arial"/>
              <a:buNone/>
            </a:pPr>
            <a:r>
              <a:rPr lang="en-US" baseline="0" dirty="0" smtClean="0"/>
              <a:t>CONCLUSION: </a:t>
            </a:r>
            <a:r>
              <a:rPr lang="en-US" sz="1200" kern="1200" dirty="0" smtClean="0">
                <a:solidFill>
                  <a:schemeClr val="tx1"/>
                </a:solidFill>
                <a:effectLst/>
                <a:latin typeface="+mn-lt"/>
                <a:ea typeface="+mn-ea"/>
                <a:cs typeface="+mn-cs"/>
              </a:rPr>
              <a:t>This discussion about how to build a “</a:t>
            </a:r>
            <a:r>
              <a:rPr lang="en-US" sz="1200" kern="1200" dirty="0" err="1" smtClean="0">
                <a:solidFill>
                  <a:schemeClr val="tx1"/>
                </a:solidFill>
                <a:effectLst/>
                <a:latin typeface="+mn-lt"/>
                <a:ea typeface="+mn-ea"/>
                <a:cs typeface="+mn-cs"/>
              </a:rPr>
              <a:t>leaderful</a:t>
            </a:r>
            <a:r>
              <a:rPr lang="en-US" sz="1200" kern="1200" dirty="0" smtClean="0">
                <a:solidFill>
                  <a:schemeClr val="tx1"/>
                </a:solidFill>
                <a:effectLst/>
                <a:latin typeface="+mn-lt"/>
                <a:ea typeface="+mn-ea"/>
                <a:cs typeface="+mn-cs"/>
              </a:rPr>
              <a:t>” League will be better if you are</a:t>
            </a:r>
            <a:r>
              <a:rPr lang="en-US" sz="1200" kern="1200" baseline="0" dirty="0" smtClean="0">
                <a:solidFill>
                  <a:schemeClr val="tx1"/>
                </a:solidFill>
                <a:effectLst/>
                <a:latin typeface="+mn-lt"/>
                <a:ea typeface="+mn-ea"/>
                <a:cs typeface="+mn-cs"/>
              </a:rPr>
              <a:t> honest and take risks with the people at your table, and in this room.</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14</a:t>
            </a:fld>
            <a:endParaRPr lang="en-US"/>
          </a:p>
        </p:txBody>
      </p:sp>
    </p:spTree>
    <p:extLst>
      <p:ext uri="{BB962C8B-B14F-4D97-AF65-F5344CB8AC3E}">
        <p14:creationId xmlns:p14="http://schemas.microsoft.com/office/powerpoint/2010/main" val="2290677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n-US" b="0" baseline="0" dirty="0" smtClean="0"/>
              <a:t>Who has NEVER heard of these three things? Doesn’t know what they are? OK – I’ll tell you.</a:t>
            </a:r>
          </a:p>
          <a:p>
            <a:pPr marL="0" indent="0">
              <a:buFont typeface="Arial"/>
              <a:buNone/>
            </a:pPr>
            <a:endParaRPr lang="en-US" b="1" baseline="0" dirty="0" smtClean="0"/>
          </a:p>
          <a:p>
            <a:pPr marL="0" indent="0">
              <a:buFont typeface="Arial"/>
              <a:buNone/>
            </a:pPr>
            <a:r>
              <a:rPr lang="en-US" b="1" baseline="0" dirty="0" smtClean="0"/>
              <a:t>OVERALL League values:</a:t>
            </a:r>
            <a:r>
              <a:rPr lang="en-US" b="0" baseline="0" dirty="0" smtClean="0"/>
              <a:t> by and from our members, our communities. Experts are great, but we know that a strong community is built from an often slower and more </a:t>
            </a:r>
            <a:r>
              <a:rPr lang="en-US" b="0" baseline="0" dirty="0" err="1" smtClean="0"/>
              <a:t>complext</a:t>
            </a:r>
            <a:r>
              <a:rPr lang="en-US" b="0" baseline="0" dirty="0" smtClean="0"/>
              <a:t> process which needs to be rooted in grassroots knowledge, experience, values, priorities?</a:t>
            </a:r>
          </a:p>
        </p:txBody>
      </p:sp>
      <p:sp>
        <p:nvSpPr>
          <p:cNvPr id="4" name="Slide Number Placeholder 3"/>
          <p:cNvSpPr>
            <a:spLocks noGrp="1"/>
          </p:cNvSpPr>
          <p:nvPr>
            <p:ph type="sldNum" sz="quarter" idx="10"/>
          </p:nvPr>
        </p:nvSpPr>
        <p:spPr/>
        <p:txBody>
          <a:bodyPr/>
          <a:lstStyle/>
          <a:p>
            <a:fld id="{7044D0E9-DF4A-4215-832E-A6ACE7814A82}" type="slidenum">
              <a:rPr lang="en-US" smtClean="0"/>
              <a:t>15</a:t>
            </a:fld>
            <a:endParaRPr lang="en-US"/>
          </a:p>
        </p:txBody>
      </p:sp>
    </p:spTree>
    <p:extLst>
      <p:ext uri="{BB962C8B-B14F-4D97-AF65-F5344CB8AC3E}">
        <p14:creationId xmlns:p14="http://schemas.microsoft.com/office/powerpoint/2010/main" val="1103170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Who</a:t>
            </a:r>
            <a:r>
              <a:rPr lang="en-US" baseline="0" dirty="0" smtClean="0"/>
              <a:t> here has participated in a Conversation Map?</a:t>
            </a:r>
          </a:p>
          <a:p>
            <a:r>
              <a:rPr lang="en-US" baseline="0" dirty="0" smtClean="0"/>
              <a:t>Who here has been trained to run one?</a:t>
            </a:r>
          </a:p>
          <a:p>
            <a:endParaRPr lang="en-US" baseline="0" dirty="0" smtClean="0"/>
          </a:p>
          <a:p>
            <a:r>
              <a:rPr lang="en-US" baseline="0" dirty="0" smtClean="0"/>
              <a:t>Sarah </a:t>
            </a:r>
            <a:r>
              <a:rPr lang="en-US" baseline="0" dirty="0" err="1" smtClean="0"/>
              <a:t>Diefendorf</a:t>
            </a:r>
            <a:r>
              <a:rPr lang="en-US" baseline="0" dirty="0" smtClean="0"/>
              <a:t> has done them at board retreats, regional workshops, Councils, this Convention, and will be doing more trainings about them. There are even YouTube videos we can share.</a:t>
            </a:r>
          </a:p>
          <a:p>
            <a:endParaRPr lang="en-US" baseline="0" dirty="0" smtClean="0"/>
          </a:p>
          <a:p>
            <a:r>
              <a:rPr lang="en-US" baseline="0" dirty="0" smtClean="0"/>
              <a:t>Very briefly – the idea is that you start with a trigger in the center, such as “League 2020” and then people brainstorm by writing a response and then drawing a line back to what triggered them. By the end, you have “conversations” build as one trigger leads to another and leads to another. In particular, it is a great way to get input from a lot of people without it taking a TON of time and organization. It also helps you get over power imbalances because the shy quiet person doesn’t have to speak up. People who have less power in your group, or who fear retaliation, can write down “hot button” issues and nobody need know it was from them.</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16</a:t>
            </a:fld>
            <a:endParaRPr lang="en-US"/>
          </a:p>
        </p:txBody>
      </p:sp>
    </p:spTree>
    <p:extLst>
      <p:ext uri="{BB962C8B-B14F-4D97-AF65-F5344CB8AC3E}">
        <p14:creationId xmlns:p14="http://schemas.microsoft.com/office/powerpoint/2010/main" val="2128390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Limited one done 4 years ago when Melissa joined the org. If you’re curious, ask her more about them. She likes recommending books, YouTube videos, experts you can talk to. And of course, you can talk to 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Landscape Survey asks general questions and includes detailed interviews with people in our area of influence, so for example: other nonprofits, politicians, donors, think tanks, academics and think tanks, members of similar organizations, etc.</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want to do this AFTER Convention, so that we can take discussions here into account in designing it.</a:t>
            </a:r>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17</a:t>
            </a:fld>
            <a:endParaRPr lang="en-US"/>
          </a:p>
        </p:txBody>
      </p:sp>
    </p:spTree>
    <p:extLst>
      <p:ext uri="{BB962C8B-B14F-4D97-AF65-F5344CB8AC3E}">
        <p14:creationId xmlns:p14="http://schemas.microsoft.com/office/powerpoint/2010/main" val="2398584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As listed in the overview slide, we ask members for feedback A LOT. Survey leadership, Survey membership, Voter Service Survey for every election at least and Program Planning every two years. For this workshop, we’re going to focus on a key survey in which YOU told us three things were your top concerns:</a:t>
            </a:r>
            <a:endParaRPr lang="en-US" baseline="0" dirty="0" smtClean="0"/>
          </a:p>
          <a:p>
            <a:endParaRPr lang="en-US" sz="1200" b="1" u="sng" kern="1200" dirty="0" smtClean="0">
              <a:solidFill>
                <a:schemeClr val="tx1"/>
              </a:solidFill>
              <a:effectLst/>
              <a:latin typeface="+mn-lt"/>
              <a:ea typeface="+mn-ea"/>
              <a:cs typeface="+mn-cs"/>
            </a:endParaRPr>
          </a:p>
          <a:p>
            <a:endParaRPr lang="en-US" sz="1200" b="1" u="sng" kern="1200" dirty="0" smtClean="0">
              <a:solidFill>
                <a:schemeClr val="tx1"/>
              </a:solidFill>
              <a:effectLst/>
              <a:latin typeface="+mn-lt"/>
              <a:ea typeface="+mn-ea"/>
              <a:cs typeface="+mn-cs"/>
            </a:endParaRPr>
          </a:p>
          <a:p>
            <a:r>
              <a:rPr lang="en-US" sz="1200" b="1" u="sng" kern="1200" dirty="0" smtClean="0">
                <a:solidFill>
                  <a:schemeClr val="tx1"/>
                </a:solidFill>
                <a:effectLst/>
                <a:latin typeface="+mn-lt"/>
                <a:ea typeface="+mn-ea"/>
                <a:cs typeface="+mn-cs"/>
              </a:rPr>
              <a:t>2014 Leadership Survey Findings</a:t>
            </a:r>
            <a:r>
              <a:rPr lang="en-US" sz="1200" b="0" u="none"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Based on responses, the top three membership-related challenges perceived by this survey's participants regardless</a:t>
            </a:r>
            <a:r>
              <a:rPr lang="en-US" sz="1200" kern="1200" baseline="0" dirty="0" smtClean="0">
                <a:solidFill>
                  <a:schemeClr val="tx1"/>
                </a:solidFill>
                <a:effectLst/>
                <a:latin typeface="+mn-lt"/>
                <a:ea typeface="+mn-ea"/>
                <a:cs typeface="+mn-cs"/>
              </a:rPr>
              <a:t> of size, urban/rural, wealth, </a:t>
            </a:r>
            <a:r>
              <a:rPr lang="en-US" sz="1200" kern="1200" baseline="0" dirty="0" err="1" smtClean="0">
                <a:solidFill>
                  <a:schemeClr val="tx1"/>
                </a:solidFill>
                <a:effectLst/>
                <a:latin typeface="+mn-lt"/>
                <a:ea typeface="+mn-ea"/>
                <a:cs typeface="+mn-cs"/>
              </a:rPr>
              <a:t>etc</a:t>
            </a:r>
            <a:r>
              <a:rPr lang="en-US" sz="1200" kern="1200" baseline="0" dirty="0" smtClean="0">
                <a:solidFill>
                  <a:schemeClr val="tx1"/>
                </a:solidFill>
                <a:effectLst/>
                <a:latin typeface="+mn-lt"/>
                <a:ea typeface="+mn-ea"/>
                <a:cs typeface="+mn-cs"/>
              </a:rPr>
              <a:t> is:</a:t>
            </a: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1) Building a member base that is demographically representative of the regions(s) they work in (age,</a:t>
            </a:r>
            <a:r>
              <a:rPr lang="en-US" sz="1200" kern="1200" baseline="0" dirty="0" smtClean="0">
                <a:solidFill>
                  <a:schemeClr val="tx1"/>
                </a:solidFill>
                <a:effectLst/>
                <a:latin typeface="+mn-lt"/>
                <a:ea typeface="+mn-ea"/>
                <a:cs typeface="+mn-cs"/>
              </a:rPr>
              <a:t> race and language)</a:t>
            </a:r>
          </a:p>
          <a:p>
            <a:r>
              <a:rPr lang="en-US" sz="1200" kern="1200" dirty="0" smtClean="0">
                <a:solidFill>
                  <a:schemeClr val="tx1"/>
                </a:solidFill>
                <a:effectLst/>
                <a:latin typeface="+mn-lt"/>
                <a:ea typeface="+mn-ea"/>
                <a:cs typeface="+mn-cs"/>
              </a:rPr>
              <a:t>2) Building a larger member base (who and for what varied, but strongly hands-on volunteers)</a:t>
            </a:r>
          </a:p>
          <a:p>
            <a:r>
              <a:rPr lang="en-US" sz="1200" kern="1200" dirty="0" smtClean="0">
                <a:solidFill>
                  <a:schemeClr val="tx1"/>
                </a:solidFill>
                <a:effectLst/>
                <a:latin typeface="+mn-lt"/>
                <a:ea typeface="+mn-ea"/>
                <a:cs typeface="+mn-cs"/>
              </a:rPr>
              <a:t>3) Developing new leadership within the member community</a:t>
            </a:r>
            <a:r>
              <a:rPr lang="en-US" sz="1200" kern="1200" baseline="0" dirty="0" smtClean="0">
                <a:solidFill>
                  <a:schemeClr val="tx1"/>
                </a:solidFill>
                <a:effectLst/>
                <a:latin typeface="+mn-lt"/>
                <a:ea typeface="+mn-ea"/>
                <a:cs typeface="+mn-cs"/>
              </a:rPr>
              <a:t> (not getting the leaders they needed. Wrong personality, values, skills). </a:t>
            </a:r>
            <a:r>
              <a:rPr lang="en-US" sz="1200" b="1" kern="1200" baseline="0" dirty="0" smtClean="0">
                <a:solidFill>
                  <a:schemeClr val="tx1"/>
                </a:solidFill>
                <a:effectLst/>
                <a:latin typeface="+mn-lt"/>
                <a:ea typeface="+mn-ea"/>
                <a:cs typeface="+mn-cs"/>
              </a:rPr>
              <a:t>Exhaustion came through.</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There are some strong connections between the top three challenges facing California's League Developing new leadership that has the time and energy required to sustain the League's impact requires having newer and younger members. Obtaining newer and younger members requires a more holistic approach to outreach that focuses on capitalizing on the demographic diversity of the League's communities. In other words, if the League can integrate a more diverse set of communities into its chapters, it will have a much larger target audience to recruit from and a wider base to cultivate leadership from. </a:t>
            </a:r>
          </a:p>
          <a:p>
            <a:endParaRPr lang="en-US" sz="120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 Call and Response / Show of Hands					</a:t>
            </a:r>
            <a:r>
              <a:rPr lang="en-US" sz="1200" kern="1200" dirty="0" smtClean="0">
                <a:solidFill>
                  <a:schemeClr val="tx1"/>
                </a:solidFill>
                <a:effectLst/>
                <a:latin typeface="+mn-lt"/>
                <a:ea typeface="+mn-ea"/>
                <a:cs typeface="+mn-cs"/>
              </a:rPr>
              <a:t>(2 minutes)</a:t>
            </a:r>
            <a:endParaRPr lang="en-US" sz="11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Are these challenges not/somewhat/very reflective of your League’s challenges? </a:t>
            </a:r>
            <a:endParaRPr lang="en-US" sz="11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How long (2,5,10,20) have you been trying to address them?</a:t>
            </a:r>
            <a:endParaRPr lang="en-US" sz="1100" kern="1200" dirty="0" smtClean="0">
              <a:solidFill>
                <a:schemeClr val="tx1"/>
              </a:solidFill>
              <a:effectLst/>
              <a:latin typeface="+mn-lt"/>
              <a:ea typeface="+mn-ea"/>
              <a:cs typeface="+mn-cs"/>
            </a:endParaRPr>
          </a:p>
          <a:p>
            <a:pPr lvl="1"/>
            <a:r>
              <a:rPr lang="en-US" sz="1200" kern="1200" dirty="0" smtClean="0">
                <a:solidFill>
                  <a:schemeClr val="tx1"/>
                </a:solidFill>
                <a:effectLst/>
                <a:latin typeface="+mn-lt"/>
                <a:ea typeface="+mn-ea"/>
                <a:cs typeface="+mn-cs"/>
              </a:rPr>
              <a:t>Is what you/we are doing now working?  yes / somewhat / no?</a:t>
            </a:r>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18</a:t>
            </a:fld>
            <a:endParaRPr lang="en-US"/>
          </a:p>
        </p:txBody>
      </p:sp>
    </p:spTree>
    <p:extLst>
      <p:ext uri="{BB962C8B-B14F-4D97-AF65-F5344CB8AC3E}">
        <p14:creationId xmlns:p14="http://schemas.microsoft.com/office/powerpoint/2010/main" val="2558218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Shifting Paradigm:  What does this arrow mean?</a:t>
            </a:r>
          </a:p>
          <a:p>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tool I’m sharing with you relies on moving</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way from positional power to shared authority and influence</a:t>
            </a:r>
            <a:r>
              <a:rPr lang="en-US" sz="1200" i="1" kern="1200" dirty="0" smtClean="0">
                <a:solidFill>
                  <a:schemeClr val="tx1"/>
                </a:solidFill>
                <a:effectLst/>
                <a:latin typeface="+mn-lt"/>
                <a:ea typeface="+mn-ea"/>
                <a:cs typeface="+mn-cs"/>
              </a:rPr>
              <a:t>. A </a:t>
            </a:r>
            <a:r>
              <a:rPr lang="en-US" sz="1200" i="1" kern="1200" dirty="0" err="1" smtClean="0">
                <a:solidFill>
                  <a:schemeClr val="tx1"/>
                </a:solidFill>
                <a:effectLst/>
                <a:latin typeface="+mn-lt"/>
                <a:ea typeface="+mn-ea"/>
                <a:cs typeface="+mn-cs"/>
              </a:rPr>
              <a:t>leaderful</a:t>
            </a:r>
            <a:r>
              <a:rPr lang="en-US" sz="1200" i="1" kern="1200" dirty="0" smtClean="0">
                <a:solidFill>
                  <a:schemeClr val="tx1"/>
                </a:solidFill>
                <a:effectLst/>
                <a:latin typeface="+mn-lt"/>
                <a:ea typeface="+mn-ea"/>
                <a:cs typeface="+mn-cs"/>
              </a:rPr>
              <a:t> org is one in which every capable and willing member/volunteer/partner assumes leadership in the moment, in their relationships with peers, team members, stakeholders and organizational partners.</a:t>
            </a:r>
          </a:p>
        </p:txBody>
      </p:sp>
      <p:sp>
        <p:nvSpPr>
          <p:cNvPr id="4" name="Slide Number Placeholder 3"/>
          <p:cNvSpPr>
            <a:spLocks noGrp="1"/>
          </p:cNvSpPr>
          <p:nvPr>
            <p:ph type="sldNum" sz="quarter" idx="10"/>
          </p:nvPr>
        </p:nvSpPr>
        <p:spPr/>
        <p:txBody>
          <a:bodyPr/>
          <a:lstStyle/>
          <a:p>
            <a:fld id="{7044D0E9-DF4A-4215-832E-A6ACE7814A82}" type="slidenum">
              <a:rPr lang="en-US" smtClean="0"/>
              <a:t>19</a:t>
            </a:fld>
            <a:endParaRPr lang="en-US"/>
          </a:p>
        </p:txBody>
      </p:sp>
    </p:spTree>
    <p:extLst>
      <p:ext uri="{BB962C8B-B14F-4D97-AF65-F5344CB8AC3E}">
        <p14:creationId xmlns:p14="http://schemas.microsoft.com/office/powerpoint/2010/main" val="293384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Thanks to Wikimedia for making</a:t>
            </a:r>
            <a:r>
              <a:rPr lang="en-US" sz="1200" kern="1200" baseline="0" dirty="0" smtClean="0">
                <a:solidFill>
                  <a:schemeClr val="tx1"/>
                </a:solidFill>
                <a:effectLst/>
                <a:latin typeface="+mn-lt"/>
                <a:ea typeface="+mn-ea"/>
                <a:cs typeface="+mn-cs"/>
              </a:rPr>
              <a:t> this illustration of a rhinoceros available.</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Some of you might know WHY the </a:t>
            </a:r>
            <a:r>
              <a:rPr lang="en-US" sz="1200" b="1" kern="1200" baseline="0" dirty="0" smtClean="0">
                <a:solidFill>
                  <a:schemeClr val="tx1"/>
                </a:solidFill>
                <a:effectLst/>
                <a:latin typeface="+mn-lt"/>
                <a:ea typeface="+mn-ea"/>
                <a:cs typeface="+mn-cs"/>
              </a:rPr>
              <a:t>Rhino in the Room </a:t>
            </a:r>
            <a:r>
              <a:rPr lang="en-US" sz="1200" kern="1200" baseline="0" dirty="0" smtClean="0">
                <a:solidFill>
                  <a:schemeClr val="tx1"/>
                </a:solidFill>
                <a:effectLst/>
                <a:latin typeface="+mn-lt"/>
                <a:ea typeface="+mn-ea"/>
                <a:cs typeface="+mn-cs"/>
              </a:rPr>
              <a:t>is the informal title of this workshop.</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For those of you who are guessing, I am willing to bet that it is NOT what you think.</a:t>
            </a: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2</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1" kern="1200" dirty="0" smtClean="0">
                <a:solidFill>
                  <a:schemeClr val="tx1"/>
                </a:solidFill>
                <a:effectLst/>
                <a:latin typeface="+mn-lt"/>
                <a:ea typeface="+mn-ea"/>
                <a:cs typeface="+mn-cs"/>
              </a:rPr>
              <a:t>What</a:t>
            </a:r>
            <a:r>
              <a:rPr lang="en-US" sz="1200" b="1" i="1" kern="1200" baseline="0" dirty="0" smtClean="0">
                <a:solidFill>
                  <a:schemeClr val="tx1"/>
                </a:solidFill>
                <a:effectLst/>
                <a:latin typeface="+mn-lt"/>
                <a:ea typeface="+mn-ea"/>
                <a:cs typeface="+mn-cs"/>
              </a:rPr>
              <a:t> defines a leader? (2 min asking audience) and where would you put it on this arrow?</a:t>
            </a:r>
          </a:p>
          <a:p>
            <a:r>
              <a:rPr lang="en-US" sz="1200" b="0" i="0" kern="1200" baseline="0" dirty="0" smtClean="0">
                <a:solidFill>
                  <a:schemeClr val="tx1"/>
                </a:solidFill>
                <a:effectLst/>
                <a:latin typeface="+mn-lt"/>
                <a:ea typeface="+mn-ea"/>
                <a:cs typeface="+mn-cs"/>
              </a:rPr>
              <a:t>End of the day, to know if you’re a leader you have to look behind you. The people who choose to follow are what makes you a leader.</a:t>
            </a: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Residual Benefit:  </a:t>
            </a:r>
            <a:r>
              <a:rPr lang="en-US" sz="1200" b="0" kern="1200" dirty="0" smtClean="0">
                <a:solidFill>
                  <a:schemeClr val="tx1"/>
                </a:solidFill>
                <a:effectLst/>
                <a:latin typeface="+mn-lt"/>
                <a:ea typeface="+mn-ea"/>
                <a:cs typeface="+mn-cs"/>
              </a:rPr>
              <a:t>Sharing</a:t>
            </a:r>
            <a:r>
              <a:rPr lang="en-US" sz="1200" b="0" kern="1200" baseline="0" dirty="0" smtClean="0">
                <a:solidFill>
                  <a:schemeClr val="tx1"/>
                </a:solidFill>
                <a:effectLst/>
                <a:latin typeface="+mn-lt"/>
                <a:ea typeface="+mn-ea"/>
                <a:cs typeface="+mn-cs"/>
              </a:rPr>
              <a:t> power = </a:t>
            </a:r>
            <a:r>
              <a:rPr lang="en-US" sz="1200" kern="1200" dirty="0" smtClean="0">
                <a:solidFill>
                  <a:schemeClr val="tx1"/>
                </a:solidFill>
                <a:effectLst/>
                <a:latin typeface="+mn-lt"/>
                <a:ea typeface="+mn-ea"/>
                <a:cs typeface="+mn-cs"/>
              </a:rPr>
              <a:t>easier for new members to have an impact and learn on the job.  Sharing power = easier for leaders to enter the league laterally.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EXAMPLE: Women as team with front person and administrative behind</a:t>
            </a:r>
            <a:r>
              <a:rPr lang="en-US" sz="1200" kern="1200" baseline="0" dirty="0" smtClean="0">
                <a:solidFill>
                  <a:schemeClr val="tx1"/>
                </a:solidFill>
                <a:effectLst/>
                <a:latin typeface="+mn-lt"/>
                <a:ea typeface="+mn-ea"/>
                <a:cs typeface="+mn-cs"/>
              </a:rPr>
              <a:t> the scenes person = shared power. Problem is that it is informal and may not make it clear to others who is the leader they’re following.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EXAMPLE: delegate to task forces and have the board actually follow their recommendation.</a:t>
            </a:r>
          </a:p>
          <a:p>
            <a:endParaRPr lang="en-US" sz="120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"There is a profound difference between management and leadership," they wrote, "and both are important. </a:t>
            </a:r>
          </a:p>
          <a:p>
            <a:r>
              <a:rPr lang="en-US" sz="1200" b="0" i="0" kern="1200" dirty="0" smtClean="0">
                <a:solidFill>
                  <a:schemeClr val="tx1"/>
                </a:solidFill>
                <a:effectLst/>
                <a:latin typeface="+mn-lt"/>
                <a:ea typeface="+mn-ea"/>
                <a:cs typeface="+mn-cs"/>
              </a:rPr>
              <a:t>'To manage' means 'to bring about, to accomplish, to have charge of or responsibility for, to conduct.’</a:t>
            </a:r>
          </a:p>
          <a:p>
            <a:r>
              <a:rPr lang="en-US" sz="1200" b="0" i="0" kern="1200" dirty="0" smtClean="0">
                <a:solidFill>
                  <a:schemeClr val="tx1"/>
                </a:solidFill>
                <a:effectLst/>
                <a:latin typeface="+mn-lt"/>
                <a:ea typeface="+mn-ea"/>
                <a:cs typeface="+mn-cs"/>
              </a:rPr>
              <a:t> 'Leading' is 'influencing, guiding in direction, course, action, opinion.'" </a:t>
            </a:r>
          </a:p>
          <a:p>
            <a:r>
              <a:rPr lang="en-US" sz="1200" b="0" i="0" kern="1200" dirty="0" smtClean="0">
                <a:solidFill>
                  <a:schemeClr val="tx1"/>
                </a:solidFill>
                <a:effectLst/>
                <a:latin typeface="+mn-lt"/>
                <a:ea typeface="+mn-ea"/>
                <a:cs typeface="+mn-cs"/>
              </a:rPr>
              <a:t>They add that "an </a:t>
            </a:r>
            <a:r>
              <a:rPr lang="en-US" sz="1200" b="0" i="1" kern="1200" dirty="0" smtClean="0">
                <a:solidFill>
                  <a:schemeClr val="tx1"/>
                </a:solidFill>
                <a:effectLst/>
                <a:latin typeface="+mn-lt"/>
                <a:ea typeface="+mn-ea"/>
                <a:cs typeface="+mn-cs"/>
              </a:rPr>
              <a:t>essential</a:t>
            </a:r>
            <a:r>
              <a:rPr lang="en-US" sz="1200" b="0" i="0" kern="1200" dirty="0" smtClean="0">
                <a:solidFill>
                  <a:schemeClr val="tx1"/>
                </a:solidFill>
                <a:effectLst/>
                <a:latin typeface="+mn-lt"/>
                <a:ea typeface="+mn-ea"/>
                <a:cs typeface="+mn-cs"/>
              </a:rPr>
              <a:t> factor in leadership is the capacity to influence."</a:t>
            </a:r>
            <a:endParaRPr lang="en-US" dirty="0" smtClean="0"/>
          </a:p>
          <a:p>
            <a:endParaRPr lang="en-US" sz="1200" i="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20</a:t>
            </a:fld>
            <a:endParaRPr lang="en-US"/>
          </a:p>
        </p:txBody>
      </p:sp>
    </p:spTree>
    <p:extLst>
      <p:ext uri="{BB962C8B-B14F-4D97-AF65-F5344CB8AC3E}">
        <p14:creationId xmlns:p14="http://schemas.microsoft.com/office/powerpoint/2010/main" val="29338479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30 seconds</a:t>
            </a:r>
          </a:p>
          <a:p>
            <a:r>
              <a:rPr lang="en-US" baseline="0" dirty="0" smtClean="0"/>
              <a:t>Who is the facilitator at your table?</a:t>
            </a:r>
          </a:p>
          <a:p>
            <a:endParaRPr lang="en-US" baseline="0" dirty="0" smtClean="0"/>
          </a:p>
          <a:p>
            <a:r>
              <a:rPr lang="en-US" baseline="0" dirty="0" smtClean="0"/>
              <a:t>Facilitators will ensure everyone is engaged and that consensus is build and that things are documented in the time allotted.</a:t>
            </a:r>
          </a:p>
          <a:p>
            <a:pPr marL="171450" indent="-171450">
              <a:buFont typeface="Arial"/>
              <a:buChar char="•"/>
            </a:pPr>
            <a:r>
              <a:rPr lang="en-US" baseline="0" dirty="0" smtClean="0"/>
              <a:t>Probably should have a watch.</a:t>
            </a:r>
          </a:p>
          <a:p>
            <a:pPr marL="171450" indent="-171450">
              <a:buFont typeface="Arial"/>
              <a:buChar char="•"/>
            </a:pPr>
            <a:r>
              <a:rPr lang="en-US" baseline="0" dirty="0" smtClean="0"/>
              <a:t>Can delegate documentation to someone with great handwriting or keep that role for themselves.</a:t>
            </a:r>
          </a:p>
        </p:txBody>
      </p:sp>
      <p:sp>
        <p:nvSpPr>
          <p:cNvPr id="4" name="Slide Number Placeholder 3"/>
          <p:cNvSpPr>
            <a:spLocks noGrp="1"/>
          </p:cNvSpPr>
          <p:nvPr>
            <p:ph type="sldNum" sz="quarter" idx="10"/>
          </p:nvPr>
        </p:nvSpPr>
        <p:spPr/>
        <p:txBody>
          <a:bodyPr/>
          <a:lstStyle/>
          <a:p>
            <a:fld id="{7044D0E9-DF4A-4215-832E-A6ACE7814A82}" type="slidenum">
              <a:rPr lang="en-US" smtClean="0"/>
              <a:t>21</a:t>
            </a:fld>
            <a:endParaRPr lang="en-US"/>
          </a:p>
        </p:txBody>
      </p:sp>
    </p:spTree>
    <p:extLst>
      <p:ext uri="{BB962C8B-B14F-4D97-AF65-F5344CB8AC3E}">
        <p14:creationId xmlns:p14="http://schemas.microsoft.com/office/powerpoint/2010/main" val="755499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Time: 30 seconds</a:t>
            </a:r>
          </a:p>
        </p:txBody>
      </p:sp>
      <p:sp>
        <p:nvSpPr>
          <p:cNvPr id="4" name="Slide Number Placeholder 3"/>
          <p:cNvSpPr>
            <a:spLocks noGrp="1"/>
          </p:cNvSpPr>
          <p:nvPr>
            <p:ph type="sldNum" sz="quarter" idx="10"/>
          </p:nvPr>
        </p:nvSpPr>
        <p:spPr/>
        <p:txBody>
          <a:bodyPr/>
          <a:lstStyle/>
          <a:p>
            <a:fld id="{7044D0E9-DF4A-4215-832E-A6ACE7814A82}" type="slidenum">
              <a:rPr lang="en-US" smtClean="0"/>
              <a:t>22</a:t>
            </a:fld>
            <a:endParaRPr lang="en-US"/>
          </a:p>
        </p:txBody>
      </p:sp>
    </p:spTree>
    <p:extLst>
      <p:ext uri="{BB962C8B-B14F-4D97-AF65-F5344CB8AC3E}">
        <p14:creationId xmlns:p14="http://schemas.microsoft.com/office/powerpoint/2010/main" val="755499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smtClean="0"/>
              <a:t>Facilitators: does every table have a flip chart?</a:t>
            </a:r>
          </a:p>
          <a:p>
            <a:endParaRPr lang="en-US" dirty="0" smtClean="0"/>
          </a:p>
          <a:p>
            <a:r>
              <a:rPr lang="en-US" dirty="0" smtClean="0"/>
              <a:t>You have 3 minutes to talk and decide of the 3 core issues in the pyramid reach consensus re: what you’ll work on.</a:t>
            </a:r>
            <a:r>
              <a:rPr lang="en-US" baseline="0" dirty="0" smtClean="0"/>
              <a:t> It should reflect the biggest issue facing you and your Leagues. If your League doesn’t have a lot in common with the others at your table, you may have to compromise and pick an issue that isn’t the TOP priority in your League… but </a:t>
            </a:r>
            <a:r>
              <a:rPr lang="en-US" b="1" baseline="0" dirty="0" smtClean="0"/>
              <a:t>your facilitator will help work out what will be the best topic for YOUR table as a group to work on today.</a:t>
            </a:r>
          </a:p>
          <a:p>
            <a:endParaRPr lang="en-US" dirty="0" smtClean="0"/>
          </a:p>
        </p:txBody>
      </p:sp>
      <p:sp>
        <p:nvSpPr>
          <p:cNvPr id="4" name="Slide Number Placeholder 3"/>
          <p:cNvSpPr>
            <a:spLocks noGrp="1"/>
          </p:cNvSpPr>
          <p:nvPr>
            <p:ph type="sldNum" sz="quarter" idx="10"/>
          </p:nvPr>
        </p:nvSpPr>
        <p:spPr/>
        <p:txBody>
          <a:bodyPr/>
          <a:lstStyle/>
          <a:p>
            <a:fld id="{7044D0E9-DF4A-4215-832E-A6ACE7814A82}" type="slidenum">
              <a:rPr lang="en-US" smtClean="0"/>
              <a:t>23</a:t>
            </a:fld>
            <a:endParaRPr lang="en-US"/>
          </a:p>
        </p:txBody>
      </p:sp>
    </p:spTree>
    <p:extLst>
      <p:ext uri="{BB962C8B-B14F-4D97-AF65-F5344CB8AC3E}">
        <p14:creationId xmlns:p14="http://schemas.microsoft.com/office/powerpoint/2010/main" val="7554991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These are the challenges your group will discuss today. New leaders, Increased membership, and being</a:t>
            </a:r>
            <a:r>
              <a:rPr lang="en-US" baseline="0" dirty="0" smtClean="0"/>
              <a:t> demographically representative.</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24</a:t>
            </a:fld>
            <a:endParaRPr lang="en-US"/>
          </a:p>
        </p:txBody>
      </p:sp>
    </p:spTree>
    <p:extLst>
      <p:ext uri="{BB962C8B-B14F-4D97-AF65-F5344CB8AC3E}">
        <p14:creationId xmlns:p14="http://schemas.microsoft.com/office/powerpoint/2010/main" val="2558218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TIME: 5 minutes</a:t>
            </a:r>
          </a:p>
          <a:p>
            <a:endParaRPr lang="en-US" dirty="0" smtClean="0"/>
          </a:p>
          <a:p>
            <a:r>
              <a:rPr lang="en-US" b="1" dirty="0" smtClean="0"/>
              <a:t>ASK:</a:t>
            </a:r>
            <a:r>
              <a:rPr lang="en-US" b="1" baseline="0" dirty="0" smtClean="0"/>
              <a:t> </a:t>
            </a:r>
            <a:r>
              <a:rPr lang="en-US" baseline="0" dirty="0" smtClean="0"/>
              <a:t>Raise your hand if you picked:</a:t>
            </a:r>
          </a:p>
          <a:p>
            <a:pPr marL="171450" indent="-171450">
              <a:buFont typeface="Arial"/>
              <a:buChar char="•"/>
            </a:pPr>
            <a:r>
              <a:rPr lang="en-US" baseline="0" dirty="0" smtClean="0"/>
              <a:t>New Leaders</a:t>
            </a:r>
          </a:p>
          <a:p>
            <a:pPr marL="171450" indent="-171450">
              <a:buFont typeface="Arial"/>
              <a:buChar char="•"/>
            </a:pPr>
            <a:r>
              <a:rPr lang="en-US" baseline="0" dirty="0" smtClean="0"/>
              <a:t>Increased Membership</a:t>
            </a:r>
          </a:p>
          <a:p>
            <a:pPr marL="171450" indent="-171450">
              <a:buFont typeface="Arial"/>
              <a:buChar char="•"/>
            </a:pPr>
            <a:r>
              <a:rPr lang="en-US" baseline="0" dirty="0" smtClean="0"/>
              <a:t>Demographically Representative</a:t>
            </a:r>
          </a:p>
          <a:p>
            <a:endParaRPr lang="en-US" baseline="0" dirty="0" smtClean="0"/>
          </a:p>
          <a:p>
            <a:pPr marL="0" indent="0">
              <a:buNone/>
            </a:pPr>
            <a:r>
              <a:rPr lang="en-US" baseline="0" dirty="0" smtClean="0"/>
              <a:t>OK – you all get to relax for a bit because I need to explain a few concepts before we move to the next phase of the exercise.</a:t>
            </a:r>
            <a:endParaRPr lang="en-US" dirty="0" smtClean="0"/>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25</a:t>
            </a:fld>
            <a:endParaRPr lang="en-US"/>
          </a:p>
        </p:txBody>
      </p:sp>
    </p:spTree>
    <p:extLst>
      <p:ext uri="{BB962C8B-B14F-4D97-AF65-F5344CB8AC3E}">
        <p14:creationId xmlns:p14="http://schemas.microsoft.com/office/powerpoint/2010/main" val="2558218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These are the 4 primary tenets. We’re just going to do the first </a:t>
            </a:r>
            <a:r>
              <a:rPr lang="en-US" sz="1200" b="0" i="0" kern="1200" baseline="0" dirty="0" smtClean="0">
                <a:solidFill>
                  <a:schemeClr val="tx1"/>
                </a:solidFill>
                <a:effectLst/>
                <a:latin typeface="+mn-lt"/>
                <a:ea typeface="+mn-ea"/>
                <a:cs typeface="+mn-cs"/>
              </a:rPr>
              <a:t>one of them, CONCURRENT, but I’m going to quickly explain them all, so that your interest is piqued for MORE LEARNING after Convention, but also so that you really “get” what the first one, CONCURRENT, means in comparison to the other tenets.</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pPr marL="171450" indent="-171450">
              <a:buFont typeface="Arial"/>
              <a:buChar char="•"/>
            </a:pPr>
            <a:r>
              <a:rPr lang="en-US" sz="1200" b="1" i="0" kern="1200" dirty="0" smtClean="0">
                <a:solidFill>
                  <a:schemeClr val="tx1"/>
                </a:solidFill>
                <a:effectLst/>
                <a:latin typeface="+mn-lt"/>
                <a:ea typeface="+mn-ea"/>
                <a:cs typeface="+mn-cs"/>
              </a:rPr>
              <a:t>Concurrent</a:t>
            </a:r>
            <a:r>
              <a:rPr lang="en-US" sz="1200" b="1" i="0" kern="1200" baseline="0" dirty="0" smtClean="0">
                <a:solidFill>
                  <a:schemeClr val="tx1"/>
                </a:solidFill>
                <a:effectLst/>
                <a:latin typeface="+mn-lt"/>
                <a:ea typeface="+mn-ea"/>
                <a:cs typeface="+mn-cs"/>
              </a:rPr>
              <a:t> – this is the one we’re going to do, so I’ll come back to it.</a:t>
            </a:r>
          </a:p>
          <a:p>
            <a:pPr marL="171450" indent="-171450">
              <a:buFont typeface="Arial"/>
              <a:buChar char="•"/>
            </a:pPr>
            <a:endParaRPr lang="en-US" sz="1200" b="1" i="0" kern="1200" baseline="0" dirty="0" smtClean="0">
              <a:solidFill>
                <a:schemeClr val="tx1"/>
              </a:solidFill>
              <a:effectLst/>
              <a:latin typeface="+mn-lt"/>
              <a:ea typeface="+mn-ea"/>
              <a:cs typeface="+mn-cs"/>
            </a:endParaRPr>
          </a:p>
          <a:p>
            <a:pPr marL="171450" indent="-171450">
              <a:buFont typeface="Arial"/>
              <a:buChar char="•"/>
            </a:pPr>
            <a:r>
              <a:rPr lang="en-US" sz="1200" b="1" i="0" kern="1200" baseline="0" dirty="0" smtClean="0">
                <a:solidFill>
                  <a:schemeClr val="tx1"/>
                </a:solidFill>
                <a:effectLst/>
                <a:latin typeface="+mn-lt"/>
                <a:ea typeface="+mn-ea"/>
                <a:cs typeface="+mn-cs"/>
              </a:rPr>
              <a:t>I apologize, but for tenets 2-4 I’m going to ask you to hold your questions. </a:t>
            </a:r>
            <a:r>
              <a:rPr lang="en-US" sz="1200" b="0" i="0" kern="1200" baseline="0" dirty="0" smtClean="0">
                <a:solidFill>
                  <a:schemeClr val="tx1"/>
                </a:solidFill>
                <a:effectLst/>
                <a:latin typeface="+mn-lt"/>
                <a:ea typeface="+mn-ea"/>
                <a:cs typeface="+mn-cs"/>
              </a:rPr>
              <a:t>Maybe write them down to ask me or Melissa Breach AFTER the workshop.</a:t>
            </a:r>
          </a:p>
          <a:p>
            <a:pPr marL="171450" indent="-171450">
              <a:buFont typeface="Arial"/>
              <a:buChar char="•"/>
            </a:pPr>
            <a:r>
              <a:rPr lang="en-US" sz="1200" b="0" i="0" kern="1200" baseline="0" dirty="0" smtClean="0">
                <a:solidFill>
                  <a:schemeClr val="tx1"/>
                </a:solidFill>
                <a:effectLst/>
                <a:latin typeface="+mn-lt"/>
                <a:ea typeface="+mn-ea"/>
                <a:cs typeface="+mn-cs"/>
              </a:rPr>
              <a:t>I want to be sure we save as much time as possible for coming back to #1, where we’re focusing.</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26</a:t>
            </a:fld>
            <a:endParaRPr lang="en-US"/>
          </a:p>
        </p:txBody>
      </p:sp>
    </p:spTree>
    <p:extLst>
      <p:ext uri="{BB962C8B-B14F-4D97-AF65-F5344CB8AC3E}">
        <p14:creationId xmlns:p14="http://schemas.microsoft.com/office/powerpoint/2010/main" val="2946206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n-US" sz="1200" b="0" i="0" kern="1200" dirty="0" smtClean="0">
                <a:solidFill>
                  <a:schemeClr val="tx1"/>
                </a:solidFill>
                <a:effectLst/>
                <a:latin typeface="+mn-lt"/>
                <a:ea typeface="+mn-ea"/>
                <a:cs typeface="+mn-cs"/>
              </a:rPr>
              <a:t>Individual to collective</a:t>
            </a:r>
            <a:r>
              <a:rPr lang="en-US" sz="1200" b="0" i="0" kern="1200" baseline="0" dirty="0" smtClean="0">
                <a:solidFill>
                  <a:schemeClr val="tx1"/>
                </a:solidFill>
                <a:effectLst/>
                <a:latin typeface="+mn-lt"/>
                <a:ea typeface="+mn-ea"/>
                <a:cs typeface="+mn-cs"/>
              </a:rPr>
              <a:t> especially for responsibility. I’m very passionate about this one because League leaders need to delegate more, particularly to people OFF the BOARD, but I’ll be brief. I think structurally the League has done this well from our founding because of our emphasis on the grassroots and consensus building, but face some big challenges operationally today.</a:t>
            </a:r>
          </a:p>
          <a:p>
            <a:pPr marL="171450" indent="-171450">
              <a:buFont typeface="Arial"/>
              <a:buChar char="•"/>
            </a:pPr>
            <a:endParaRPr lang="en-US" sz="1200" b="0" i="0" kern="1200" baseline="0" dirty="0" smtClean="0">
              <a:solidFill>
                <a:schemeClr val="tx1"/>
              </a:solidFill>
              <a:effectLst/>
              <a:latin typeface="+mn-lt"/>
              <a:ea typeface="+mn-ea"/>
              <a:cs typeface="+mn-cs"/>
            </a:endParaRPr>
          </a:p>
          <a:p>
            <a:pPr marL="171450" indent="-171450">
              <a:buFont typeface="Arial"/>
              <a:buChar char="•"/>
            </a:pPr>
            <a:r>
              <a:rPr lang="en-US" sz="1200" b="0" i="0" kern="1200" baseline="0" dirty="0" smtClean="0">
                <a:solidFill>
                  <a:schemeClr val="tx1"/>
                </a:solidFill>
                <a:effectLst/>
                <a:latin typeface="+mn-lt"/>
                <a:ea typeface="+mn-ea"/>
                <a:cs typeface="+mn-cs"/>
              </a:rPr>
              <a:t>But what does it really mean?</a:t>
            </a:r>
            <a:endParaRPr lang="en-US" sz="1200" b="0" i="0" kern="120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27</a:t>
            </a:fld>
            <a:endParaRPr lang="en-US"/>
          </a:p>
        </p:txBody>
      </p:sp>
    </p:spTree>
    <p:extLst>
      <p:ext uri="{BB962C8B-B14F-4D97-AF65-F5344CB8AC3E}">
        <p14:creationId xmlns:p14="http://schemas.microsoft.com/office/powerpoint/2010/main" val="2946206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smtClean="0">
                <a:solidFill>
                  <a:schemeClr val="tx1"/>
                </a:solidFill>
                <a:effectLst/>
                <a:latin typeface="+mn-lt"/>
                <a:ea typeface="+mn-ea"/>
                <a:cs typeface="+mn-cs"/>
              </a:rPr>
              <a:t>Leaderful</a:t>
            </a:r>
            <a:r>
              <a:rPr lang="en-US" sz="1200" b="0" i="0" kern="1200" dirty="0" smtClean="0">
                <a:solidFill>
                  <a:schemeClr val="tx1"/>
                </a:solidFill>
                <a:effectLst/>
                <a:latin typeface="+mn-lt"/>
                <a:ea typeface="+mn-ea"/>
                <a:cs typeface="+mn-cs"/>
              </a:rPr>
              <a:t> leadership is collective.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There doesn’t have to be only one leader in a League!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Many people within the League might be operating as leaders. The group is not solely dependent on one individual to mobilize action or make decisions on behalf of others. Decisions are made by whoever has the relevant responsibility. Being</a:t>
            </a:r>
            <a:r>
              <a:rPr lang="en-US" sz="1200" b="0" i="0" kern="1200" baseline="0" dirty="0" smtClean="0">
                <a:solidFill>
                  <a:schemeClr val="tx1"/>
                </a:solidFill>
                <a:effectLst/>
                <a:latin typeface="+mn-lt"/>
                <a:ea typeface="+mn-ea"/>
                <a:cs typeface="+mn-cs"/>
              </a:rPr>
              <a:t> the p</a:t>
            </a:r>
            <a:r>
              <a:rPr lang="en-US" sz="1200" b="0" i="0" kern="1200" dirty="0" smtClean="0">
                <a:solidFill>
                  <a:schemeClr val="tx1"/>
                </a:solidFill>
                <a:effectLst/>
                <a:latin typeface="+mn-lt"/>
                <a:ea typeface="+mn-ea"/>
                <a:cs typeface="+mn-cs"/>
              </a:rPr>
              <a:t>resident is a role, not</a:t>
            </a:r>
            <a:r>
              <a:rPr lang="en-US" sz="1200" b="0" i="0" kern="1200" baseline="0" dirty="0" smtClean="0">
                <a:solidFill>
                  <a:schemeClr val="tx1"/>
                </a:solidFill>
                <a:effectLst/>
                <a:latin typeface="+mn-lt"/>
                <a:ea typeface="+mn-ea"/>
                <a:cs typeface="+mn-cs"/>
              </a:rPr>
              <a:t> omnipotence.</a:t>
            </a: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Leadership may thus reside</a:t>
            </a:r>
            <a:r>
              <a:rPr lang="en-US" sz="1200" b="0" i="0" kern="1200" baseline="0" dirty="0" smtClean="0">
                <a:solidFill>
                  <a:schemeClr val="tx1"/>
                </a:solidFill>
                <a:effectLst/>
                <a:latin typeface="+mn-lt"/>
                <a:ea typeface="+mn-ea"/>
                <a:cs typeface="+mn-cs"/>
              </a:rPr>
              <a:t> with </a:t>
            </a:r>
            <a:r>
              <a:rPr lang="en-US" sz="1200" b="0" i="0" kern="1200" dirty="0" smtClean="0">
                <a:solidFill>
                  <a:schemeClr val="tx1"/>
                </a:solidFill>
                <a:effectLst/>
                <a:latin typeface="+mn-lt"/>
                <a:ea typeface="+mn-ea"/>
                <a:cs typeface="+mn-cs"/>
              </a:rPr>
              <a:t>multiple members of the team, especially when important needs arise. One</a:t>
            </a:r>
            <a:r>
              <a:rPr lang="en-US" sz="1200" b="0" i="0" kern="1200" baseline="0" dirty="0" smtClean="0">
                <a:solidFill>
                  <a:schemeClr val="tx1"/>
                </a:solidFill>
                <a:effectLst/>
                <a:latin typeface="+mn-lt"/>
                <a:ea typeface="+mn-ea"/>
                <a:cs typeface="+mn-cs"/>
              </a:rPr>
              <a:t> leader might </a:t>
            </a:r>
            <a:r>
              <a:rPr lang="en-US" sz="1200" b="0" i="0" kern="1200" dirty="0" smtClean="0">
                <a:solidFill>
                  <a:schemeClr val="tx1"/>
                </a:solidFill>
                <a:effectLst/>
                <a:latin typeface="+mn-lt"/>
                <a:ea typeface="+mn-ea"/>
                <a:cs typeface="+mn-cs"/>
              </a:rPr>
              <a:t>preparing for a strategic mission, creating meaning for the group, or proposing a change in direction. Although someone may initiate an activity, others may become involved and share leadership with the initiator. And the president might not take a strong leadership role in this.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r>
              <a:rPr lang="en-US" dirty="0" smtClean="0"/>
              <a:t>I</a:t>
            </a:r>
            <a:r>
              <a:rPr lang="en-US" baseline="0" dirty="0" smtClean="0"/>
              <a:t> could talk about this all day, but we don’t have time.</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28</a:t>
            </a:fld>
            <a:endParaRPr lang="en-US"/>
          </a:p>
        </p:txBody>
      </p:sp>
    </p:spTree>
    <p:extLst>
      <p:ext uri="{BB962C8B-B14F-4D97-AF65-F5344CB8AC3E}">
        <p14:creationId xmlns:p14="http://schemas.microsoft.com/office/powerpoint/2010/main" val="13925758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n-US" sz="1200" b="0" i="0" kern="1200" dirty="0" smtClean="0">
                <a:solidFill>
                  <a:schemeClr val="tx1"/>
                </a:solidFill>
                <a:effectLst/>
                <a:latin typeface="+mn-lt"/>
                <a:ea typeface="+mn-ea"/>
                <a:cs typeface="+mn-cs"/>
              </a:rPr>
              <a:t>Controlling to collaborative</a:t>
            </a:r>
            <a:r>
              <a:rPr lang="en-US" sz="1200" b="0" i="0" kern="1200" baseline="0" dirty="0" smtClean="0">
                <a:solidFill>
                  <a:schemeClr val="tx1"/>
                </a:solidFill>
                <a:effectLst/>
                <a:latin typeface="+mn-lt"/>
                <a:ea typeface="+mn-ea"/>
                <a:cs typeface="+mn-cs"/>
              </a:rPr>
              <a:t> – League is pretty good at this.</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29</a:t>
            </a:fld>
            <a:endParaRPr lang="en-US"/>
          </a:p>
        </p:txBody>
      </p:sp>
    </p:spTree>
    <p:extLst>
      <p:ext uri="{BB962C8B-B14F-4D97-AF65-F5344CB8AC3E}">
        <p14:creationId xmlns:p14="http://schemas.microsoft.com/office/powerpoint/2010/main" val="2946206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Thanks to Milton Bradley for making this art</a:t>
            </a:r>
            <a:r>
              <a:rPr lang="en-US" sz="1200" kern="1200" baseline="0" dirty="0" smtClean="0">
                <a:solidFill>
                  <a:schemeClr val="tx1"/>
                </a:solidFill>
                <a:effectLst/>
                <a:latin typeface="+mn-lt"/>
                <a:ea typeface="+mn-ea"/>
                <a:cs typeface="+mn-cs"/>
              </a:rPr>
              <a:t> from their old game available, illustrating a bull smashing china as people at the window look on in horror.</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When I heard “Rhino in the Room” I immediately got confused and thought of a “Bull in a China Shop” and leadership.</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Something to do with leaders trapped in a delicate situation and blundering their way through? Leaders don’t know what they’re talking about but make stuff up? Like I am doing right now with Melissa’s presentation?</a:t>
            </a:r>
          </a:p>
        </p:txBody>
      </p:sp>
      <p:sp>
        <p:nvSpPr>
          <p:cNvPr id="4" name="Slide Number Placeholder 3"/>
          <p:cNvSpPr>
            <a:spLocks noGrp="1"/>
          </p:cNvSpPr>
          <p:nvPr>
            <p:ph type="sldNum" sz="quarter" idx="10"/>
          </p:nvPr>
        </p:nvSpPr>
        <p:spPr/>
        <p:txBody>
          <a:bodyPr/>
          <a:lstStyle/>
          <a:p>
            <a:fld id="{7044D0E9-DF4A-4215-832E-A6ACE7814A82}" type="slidenum">
              <a:rPr lang="en-US" smtClean="0"/>
              <a:t>3</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All members of the team, not just the President, are in control of and may speak for the entire organization.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Long</a:t>
            </a:r>
            <a:r>
              <a:rPr lang="en-US" sz="1200" b="0" i="0" kern="1200" baseline="0" dirty="0" smtClean="0">
                <a:solidFill>
                  <a:schemeClr val="tx1"/>
                </a:solidFill>
                <a:effectLst/>
                <a:latin typeface="+mn-lt"/>
                <a:ea typeface="+mn-ea"/>
                <a:cs typeface="+mn-cs"/>
              </a:rPr>
              <a:t> time League leaders may recoil in HORROR because of our belief in “speaking with one voice”. THIS tenet supports that! Everyone must speak with one voice! But your members can be empowered to use an action alert to make their own social media posts. Or a local committee might be authorized to take all press releases from the national and state Leagues and do outreach to their local press WITHOUT board or president approval. Your League’s reproductive rights expert might be authorized to quote League positions in meetings without having to bring the president or advocacy chair along with them to the meeting.</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But this is more about conversation WITHIN your League than OUTSIDE your League.</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leaderful</a:t>
            </a:r>
            <a:r>
              <a:rPr lang="en-US" sz="1200" b="0" i="0" kern="1200" baseline="0" dirty="0" smtClean="0">
                <a:solidFill>
                  <a:schemeClr val="tx1"/>
                </a:solidFill>
                <a:effectLst/>
                <a:latin typeface="+mn-lt"/>
                <a:ea typeface="+mn-ea"/>
                <a:cs typeface="+mn-cs"/>
              </a:rPr>
              <a:t> league is collaborative when leaders</a:t>
            </a:r>
            <a:r>
              <a:rPr lang="en-US" sz="1200" b="0" i="0" kern="1200" dirty="0" smtClean="0">
                <a:solidFill>
                  <a:schemeClr val="tx1"/>
                </a:solidFill>
                <a:effectLst/>
                <a:latin typeface="+mn-lt"/>
                <a:ea typeface="+mn-ea"/>
                <a:cs typeface="+mn-cs"/>
              </a:rPr>
              <a:t> advocate a point of view that they believe can contribute to the common good of the community. Although they might be assertive at times, they are equally sensitive to the views and feelings of others and consider the viewpoints of </a:t>
            </a:r>
            <a:r>
              <a:rPr lang="en-US" sz="1200" b="0" i="0" kern="1200" dirty="0" err="1" smtClean="0">
                <a:solidFill>
                  <a:schemeClr val="tx1"/>
                </a:solidFill>
                <a:effectLst/>
                <a:latin typeface="+mn-lt"/>
                <a:ea typeface="+mn-ea"/>
                <a:cs typeface="+mn-cs"/>
              </a:rPr>
              <a:t>tohers</a:t>
            </a:r>
            <a:r>
              <a:rPr lang="en-US" sz="1200" b="0" i="0" kern="1200" dirty="0" smtClean="0">
                <a:solidFill>
                  <a:schemeClr val="tx1"/>
                </a:solidFill>
                <a:effectLst/>
                <a:latin typeface="+mn-lt"/>
                <a:ea typeface="+mn-ea"/>
                <a:cs typeface="+mn-cs"/>
              </a:rPr>
              <a:t> to be equally valid.</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Again, for example, – the President is just a role but not omnipotent. They believe</a:t>
            </a:r>
            <a:r>
              <a:rPr lang="en-US" sz="1200" b="0" i="0" kern="1200" baseline="0" dirty="0" smtClean="0">
                <a:solidFill>
                  <a:schemeClr val="tx1"/>
                </a:solidFill>
                <a:effectLst/>
                <a:latin typeface="+mn-lt"/>
                <a:ea typeface="+mn-ea"/>
                <a:cs typeface="+mn-cs"/>
              </a:rPr>
              <a:t> they must persuade others, and be open to persuasion, rather than control the discussion.</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They thus seek to engage in an open and transparent dialogue in which they willingly open their beliefs and values to the scrutiny of others. Their listening to others becomes rapt.</a:t>
            </a:r>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30</a:t>
            </a:fld>
            <a:endParaRPr lang="en-US"/>
          </a:p>
        </p:txBody>
      </p:sp>
    </p:spTree>
    <p:extLst>
      <p:ext uri="{BB962C8B-B14F-4D97-AF65-F5344CB8AC3E}">
        <p14:creationId xmlns:p14="http://schemas.microsoft.com/office/powerpoint/2010/main" val="1392575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a:buChar char="•"/>
            </a:pPr>
            <a:r>
              <a:rPr lang="en-US" sz="1200" b="0" i="0" kern="1200" dirty="0" smtClean="0">
                <a:solidFill>
                  <a:schemeClr val="tx1"/>
                </a:solidFill>
                <a:effectLst/>
                <a:latin typeface="+mn-lt"/>
                <a:ea typeface="+mn-ea"/>
                <a:cs typeface="+mn-cs"/>
              </a:rPr>
              <a:t>Dispassionate to compassionate</a:t>
            </a:r>
            <a:r>
              <a:rPr lang="en-US" sz="1200" b="0" i="0" kern="1200" baseline="0" dirty="0" smtClean="0">
                <a:solidFill>
                  <a:schemeClr val="tx1"/>
                </a:solidFill>
                <a:effectLst/>
                <a:latin typeface="+mn-lt"/>
                <a:ea typeface="+mn-ea"/>
                <a:cs typeface="+mn-cs"/>
              </a:rPr>
              <a:t> – League is pretty good at this. However...</a:t>
            </a:r>
          </a:p>
          <a:p>
            <a:pPr marL="171450" indent="-171450">
              <a:buFont typeface="Arial"/>
              <a:buChar char="•"/>
            </a:pPr>
            <a:endParaRPr lang="en-US" sz="1200" b="0" i="0" kern="1200" baseline="0" dirty="0" smtClean="0">
              <a:solidFill>
                <a:schemeClr val="tx1"/>
              </a:solidFill>
              <a:effectLst/>
              <a:latin typeface="+mn-lt"/>
              <a:ea typeface="+mn-ea"/>
              <a:cs typeface="+mn-cs"/>
            </a:endParaRPr>
          </a:p>
          <a:p>
            <a:pPr marL="171450" indent="-171450">
              <a:buFont typeface="Arial"/>
              <a:buChar char="•"/>
            </a:pPr>
            <a:r>
              <a:rPr lang="en-US" sz="1200" b="0" i="0" kern="1200" baseline="0" dirty="0" smtClean="0">
                <a:solidFill>
                  <a:schemeClr val="tx1"/>
                </a:solidFill>
                <a:effectLst/>
                <a:latin typeface="+mn-lt"/>
                <a:ea typeface="+mn-ea"/>
                <a:cs typeface="+mn-cs"/>
              </a:rPr>
              <a:t>Failure to act because it might upset someone is a problem I see in the League a lot. I’ve seen that happen multiple times at the state level with board members, staff, volunteers, and with people outside the League. We don’t mind fighting for what is right when we’re indignant, but we fear disappointing people, making them cry, or facing their wrath. We’d rather do nothing than do the right thing, but face emotional turmoil.</a:t>
            </a:r>
          </a:p>
          <a:p>
            <a:pPr marL="171450" indent="-171450">
              <a:buFont typeface="Arial"/>
              <a:buChar char="•"/>
            </a:pPr>
            <a:r>
              <a:rPr lang="en-US" sz="1200" b="0" i="0" kern="1200" baseline="0" dirty="0" smtClean="0">
                <a:solidFill>
                  <a:schemeClr val="tx1"/>
                </a:solidFill>
                <a:effectLst/>
                <a:latin typeface="+mn-lt"/>
                <a:ea typeface="+mn-ea"/>
                <a:cs typeface="+mn-cs"/>
              </a:rPr>
              <a:t>Passive aggressive behavior also can be a problem: I claim to be compassionate, but the result of my actions are not kind. Passive aggressive behavior is superficial kindness at best.</a:t>
            </a:r>
            <a:endParaRPr lang="en-US" sz="1200" b="0" i="0" kern="1200" dirty="0" smtClean="0">
              <a:solidFill>
                <a:schemeClr val="tx1"/>
              </a:solidFill>
              <a:effectLst/>
              <a:latin typeface="+mn-lt"/>
              <a:ea typeface="+mn-ea"/>
              <a:cs typeface="+mn-cs"/>
            </a:endParaRPr>
          </a:p>
          <a:p>
            <a:endParaRPr lang="en-US" dirty="0" smtClean="0"/>
          </a:p>
          <a:p>
            <a:r>
              <a:rPr lang="en-US" dirty="0" smtClean="0"/>
              <a:t>But let me read the description, because you’ll immediately think of all the </a:t>
            </a:r>
            <a:r>
              <a:rPr lang="en-US" baseline="0" dirty="0" smtClean="0"/>
              <a:t>POSITIVE things about it the League.</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31</a:t>
            </a:fld>
            <a:endParaRPr lang="en-US"/>
          </a:p>
        </p:txBody>
      </p:sp>
    </p:spTree>
    <p:extLst>
      <p:ext uri="{BB962C8B-B14F-4D97-AF65-F5344CB8AC3E}">
        <p14:creationId xmlns:p14="http://schemas.microsoft.com/office/powerpoint/2010/main" val="29462065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By demonstrating compassion, one extends commitment to preserving the dignity of others.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Shareholders' views are considered before making a decision for the entire enterprise. Each member of the organization is to be valued regardless of his or her background or social standing, and all viewpoints are to be considered regardless whether or not they conform to current thought processes.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 In practicing compassion, leaders take the stance of a learner who sees the adaptability of the organization as dependent upon the contribution of others.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Compassionate leaders also recognize that values are intrinsically interconnected with leadership and that </a:t>
            </a:r>
            <a:r>
              <a:rPr lang="en-US" sz="1200" b="1" i="0" kern="1200" dirty="0" smtClean="0">
                <a:solidFill>
                  <a:schemeClr val="tx1"/>
                </a:solidFill>
                <a:effectLst/>
                <a:latin typeface="+mn-lt"/>
                <a:ea typeface="+mn-ea"/>
                <a:cs typeface="+mn-cs"/>
              </a:rPr>
              <a:t>there is no higher value than democratic participation</a:t>
            </a:r>
            <a:r>
              <a:rPr lang="en-US" sz="1200" b="0" i="0" kern="1200" dirty="0" smtClean="0">
                <a:solidFill>
                  <a:schemeClr val="tx1"/>
                </a:solidFill>
                <a:effectLst/>
                <a:latin typeface="+mn-lt"/>
                <a:ea typeface="+mn-ea"/>
                <a:cs typeface="+mn-cs"/>
              </a:rPr>
              <a:t>. When people who have a stake in a venture are given every chance to participate in that venture – including its implementation – their commitment to the venture will be assured.</a:t>
            </a:r>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32</a:t>
            </a:fld>
            <a:endParaRPr lang="en-US"/>
          </a:p>
        </p:txBody>
      </p:sp>
    </p:spTree>
    <p:extLst>
      <p:ext uri="{BB962C8B-B14F-4D97-AF65-F5344CB8AC3E}">
        <p14:creationId xmlns:p14="http://schemas.microsoft.com/office/powerpoint/2010/main" val="13925758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I’m sure you all have a LOT of questions</a:t>
            </a:r>
            <a:r>
              <a:rPr lang="en-US" sz="1200" b="0" i="0" kern="1200" baseline="0" dirty="0" smtClean="0">
                <a:solidFill>
                  <a:schemeClr val="tx1"/>
                </a:solidFill>
                <a:effectLst/>
                <a:latin typeface="+mn-lt"/>
                <a:ea typeface="+mn-ea"/>
                <a:cs typeface="+mn-cs"/>
              </a:rPr>
              <a:t> and thoughts about Collective, Collaborative and Compassionate but I want to be sure we have time for the one we’re going to DEEPLY dive into.</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Ok – this</a:t>
            </a:r>
            <a:r>
              <a:rPr lang="en-US" sz="1200" b="0" i="0" kern="1200" baseline="0" dirty="0" smtClean="0">
                <a:solidFill>
                  <a:schemeClr val="tx1"/>
                </a:solidFill>
                <a:effectLst/>
                <a:latin typeface="+mn-lt"/>
                <a:ea typeface="+mn-ea"/>
                <a:cs typeface="+mn-cs"/>
              </a:rPr>
              <a:t> is where you need to be ready with questions, observations, and comments. Concurrent.</a:t>
            </a:r>
            <a:endParaRPr lang="en-US" sz="1200" b="1"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33</a:t>
            </a:fld>
            <a:endParaRPr lang="en-US"/>
          </a:p>
        </p:txBody>
      </p:sp>
    </p:spTree>
    <p:extLst>
      <p:ext uri="{BB962C8B-B14F-4D97-AF65-F5344CB8AC3E}">
        <p14:creationId xmlns:p14="http://schemas.microsoft.com/office/powerpoint/2010/main" val="29462065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first tenet, that leadership is concurrent, is perhaps the most revolutionary.</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What is being suggested is that in any organization, there can be more than one leader operating at the same time, so leaders willingly and naturally share power with others. Indeed, power can be increased by everyone working together.</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Since leaders perform a variety of responsibilities in an organization, it is pointless to insist that there be only one leader operating at any one time.</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For a basic example, an administrative VP, who "knows the ropes" and can help people figure out who is knowledgeable about a particular function.</a:t>
            </a:r>
            <a:r>
              <a:rPr lang="en-US" sz="1200" b="0" i="0" kern="1200" baseline="0" dirty="0" smtClean="0">
                <a:solidFill>
                  <a:schemeClr val="tx1"/>
                </a:solidFill>
                <a:effectLst/>
                <a:latin typeface="+mn-lt"/>
                <a:ea typeface="+mn-ea"/>
                <a:cs typeface="+mn-cs"/>
              </a:rPr>
              <a:t> The VP </a:t>
            </a:r>
            <a:r>
              <a:rPr lang="en-US" sz="1200" b="0" i="0" kern="1200" dirty="0" smtClean="0">
                <a:solidFill>
                  <a:schemeClr val="tx1"/>
                </a:solidFill>
                <a:effectLst/>
                <a:latin typeface="+mn-lt"/>
                <a:ea typeface="+mn-ea"/>
                <a:cs typeface="+mn-cs"/>
              </a:rPr>
              <a:t>may be just as important to the League</a:t>
            </a:r>
            <a:r>
              <a:rPr lang="en-US" sz="1200" b="0" i="0" kern="1200" baseline="0" dirty="0" smtClean="0">
                <a:solidFill>
                  <a:schemeClr val="tx1"/>
                </a:solidFill>
                <a:effectLst/>
                <a:latin typeface="+mn-lt"/>
                <a:ea typeface="+mn-ea"/>
                <a:cs typeface="+mn-cs"/>
              </a:rPr>
              <a:t> as the President. Or more so!</a:t>
            </a:r>
            <a:r>
              <a:rPr lang="en-US" sz="1200" b="0" i="0" kern="1200" dirty="0" smtClean="0">
                <a:solidFill>
                  <a:schemeClr val="tx1"/>
                </a:solidFill>
                <a:effectLst/>
                <a:latin typeface="+mn-lt"/>
                <a:ea typeface="+mn-ea"/>
                <a:cs typeface="+mn-cs"/>
              </a:rPr>
              <a:t> However, the President does not give up his or her leadership as members of the group turn their attention to the VP.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They’re</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leaderful</a:t>
            </a:r>
            <a:r>
              <a:rPr lang="en-US" sz="1200" b="0" i="0" kern="1200" baseline="0" dirty="0" smtClean="0">
                <a:solidFill>
                  <a:schemeClr val="tx1"/>
                </a:solidFill>
                <a:effectLst/>
                <a:latin typeface="+mn-lt"/>
                <a:ea typeface="+mn-ea"/>
                <a:cs typeface="+mn-cs"/>
              </a:rPr>
              <a:t> because there are multiple integrated leaders. Let’s go deeper.</a:t>
            </a: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34</a:t>
            </a:fld>
            <a:endParaRPr lang="en-US"/>
          </a:p>
        </p:txBody>
      </p:sp>
    </p:spTree>
    <p:extLst>
      <p:ext uri="{BB962C8B-B14F-4D97-AF65-F5344CB8AC3E}">
        <p14:creationId xmlns:p14="http://schemas.microsoft.com/office/powerpoint/2010/main" val="13925758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1200" b="0" i="0" kern="1200" dirty="0" smtClean="0">
                <a:solidFill>
                  <a:schemeClr val="tx1"/>
                </a:solidFill>
                <a:effectLst/>
                <a:latin typeface="+mn-lt"/>
                <a:ea typeface="+mn-ea"/>
                <a:cs typeface="+mn-cs"/>
              </a:rPr>
              <a:t>One aspect of</a:t>
            </a:r>
            <a:r>
              <a:rPr lang="en-US" sz="1200" b="0" i="0" kern="1200" baseline="0" dirty="0" smtClean="0">
                <a:solidFill>
                  <a:schemeClr val="tx1"/>
                </a:solidFill>
                <a:effectLst/>
                <a:latin typeface="+mn-lt"/>
                <a:ea typeface="+mn-ea"/>
                <a:cs typeface="+mn-cs"/>
              </a:rPr>
              <a:t> being </a:t>
            </a:r>
            <a:r>
              <a:rPr lang="en-US" sz="1200" b="0" i="0" kern="1200" baseline="0" dirty="0" err="1" smtClean="0">
                <a:solidFill>
                  <a:schemeClr val="tx1"/>
                </a:solidFill>
                <a:effectLst/>
                <a:latin typeface="+mn-lt"/>
                <a:ea typeface="+mn-ea"/>
                <a:cs typeface="+mn-cs"/>
              </a:rPr>
              <a:t>leaderfully</a:t>
            </a:r>
            <a:r>
              <a:rPr lang="en-US" sz="1200" b="0" i="0" kern="1200" baseline="0" dirty="0" smtClean="0">
                <a:solidFill>
                  <a:schemeClr val="tx1"/>
                </a:solidFill>
                <a:effectLst/>
                <a:latin typeface="+mn-lt"/>
                <a:ea typeface="+mn-ea"/>
                <a:cs typeface="+mn-cs"/>
              </a:rPr>
              <a:t> concurrent is </a:t>
            </a:r>
            <a:r>
              <a:rPr lang="en-US" sz="1200" b="1" i="0" kern="1200" baseline="0" dirty="0" smtClean="0">
                <a:solidFill>
                  <a:schemeClr val="tx1"/>
                </a:solidFill>
                <a:effectLst/>
                <a:latin typeface="+mn-lt"/>
                <a:ea typeface="+mn-ea"/>
                <a:cs typeface="+mn-cs"/>
              </a:rPr>
              <a:t>becoming situational</a:t>
            </a:r>
            <a:r>
              <a:rPr lang="en-US" sz="1200" b="0" i="0" kern="1200" baseline="0" dirty="0" smtClean="0">
                <a:solidFill>
                  <a:schemeClr val="tx1"/>
                </a:solidFill>
                <a:effectLst/>
                <a:latin typeface="+mn-lt"/>
                <a:ea typeface="+mn-ea"/>
                <a:cs typeface="+mn-cs"/>
              </a:rPr>
              <a:t>. The leadership you exhibit, or the leader you follow, depends on the situation.</a:t>
            </a: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1200" b="0" i="0" kern="1200" dirty="0" smtClean="0">
                <a:solidFill>
                  <a:schemeClr val="tx1"/>
                </a:solidFill>
                <a:effectLst/>
                <a:latin typeface="+mn-lt"/>
                <a:ea typeface="+mn-ea"/>
                <a:cs typeface="+mn-cs"/>
              </a:rPr>
              <a:t>I’ll share a</a:t>
            </a:r>
            <a:r>
              <a:rPr lang="en-US" sz="1200" b="0" i="0" kern="1200" baseline="0" dirty="0" smtClean="0">
                <a:solidFill>
                  <a:schemeClr val="tx1"/>
                </a:solidFill>
                <a:effectLst/>
                <a:latin typeface="+mn-lt"/>
                <a:ea typeface="+mn-ea"/>
                <a:cs typeface="+mn-cs"/>
              </a:rPr>
              <a:t> quick</a:t>
            </a:r>
            <a:r>
              <a:rPr lang="en-US" sz="1200" b="0" i="0" kern="1200" dirty="0" smtClean="0">
                <a:solidFill>
                  <a:schemeClr val="tx1"/>
                </a:solidFill>
                <a:effectLst/>
                <a:latin typeface="+mn-lt"/>
                <a:ea typeface="+mn-ea"/>
                <a:cs typeface="+mn-cs"/>
              </a:rPr>
              <a:t> anecdote which is personal to me</a:t>
            </a:r>
            <a:r>
              <a:rPr lang="en-US" sz="1200" b="0" i="0" kern="1200" baseline="0" dirty="0" smtClean="0">
                <a:solidFill>
                  <a:schemeClr val="tx1"/>
                </a:solidFill>
                <a:effectLst/>
                <a:latin typeface="+mn-lt"/>
                <a:ea typeface="+mn-ea"/>
                <a:cs typeface="+mn-cs"/>
              </a:rPr>
              <a:t> and gets at a deeper concept than just writing up different job descriptions. I’ll show you a chart, then ask for YOUR anecdotes.</a:t>
            </a: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0" i="0" kern="1200" dirty="0" smtClean="0">
                <a:solidFill>
                  <a:schemeClr val="tx1"/>
                </a:solidFill>
                <a:effectLst/>
                <a:latin typeface="+mn-lt"/>
                <a:ea typeface="+mn-ea"/>
                <a:cs typeface="+mn-cs"/>
              </a:rPr>
              <a:t>A</a:t>
            </a:r>
            <a:r>
              <a:rPr lang="en-US" sz="1200" b="0" i="0" kern="1200" baseline="0" dirty="0" smtClean="0">
                <a:solidFill>
                  <a:schemeClr val="tx1"/>
                </a:solidFill>
                <a:effectLst/>
                <a:latin typeface="+mn-lt"/>
                <a:ea typeface="+mn-ea"/>
                <a:cs typeface="+mn-cs"/>
              </a:rPr>
              <a:t> group called Off the Mat has influenced my leadership style quite a bit in the past 3 years. I love the</a:t>
            </a:r>
            <a:r>
              <a:rPr lang="en-US" sz="1200" b="0" i="0" kern="1200" dirty="0" smtClean="0">
                <a:solidFill>
                  <a:schemeClr val="tx1"/>
                </a:solidFill>
                <a:effectLst/>
                <a:latin typeface="+mn-lt"/>
                <a:ea typeface="+mn-ea"/>
                <a:cs typeface="+mn-cs"/>
              </a:rPr>
              <a:t> idea of being present and seeing what is around me, and what I can do in that current reality. I</a:t>
            </a:r>
            <a:r>
              <a:rPr lang="en-US" sz="1200" b="0" i="0" kern="1200" baseline="0" dirty="0" smtClean="0">
                <a:solidFill>
                  <a:schemeClr val="tx1"/>
                </a:solidFill>
                <a:effectLst/>
                <a:latin typeface="+mn-lt"/>
                <a:ea typeface="+mn-ea"/>
                <a:cs typeface="+mn-cs"/>
              </a:rPr>
              <a:t> see my situation for what it is ongoing and make the most of it. This requires a lot of attention moment to moment, letting go of what I thought was important yesterday and accepting my attention should be elsewhere.</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0" i="0" kern="1200" baseline="0" dirty="0" smtClean="0">
                <a:solidFill>
                  <a:schemeClr val="tx1"/>
                </a:solidFill>
                <a:effectLst/>
                <a:latin typeface="+mn-lt"/>
                <a:ea typeface="+mn-ea"/>
                <a:cs typeface="+mn-cs"/>
              </a:rPr>
              <a:t>Stories about who I am and what the League will be or what our project plan says are aspirational, but rarely accurate.</a:t>
            </a:r>
            <a:r>
              <a:rPr lang="en-US" sz="1200" b="0" i="0" kern="1200" baseline="0" dirty="0">
                <a:solidFill>
                  <a:schemeClr val="tx1"/>
                </a:solidFill>
                <a:effectLst/>
                <a:latin typeface="+mn-lt"/>
                <a:ea typeface="+mn-ea"/>
                <a:cs typeface="+mn-cs"/>
              </a:rPr>
              <a:t> </a:t>
            </a:r>
            <a:r>
              <a:rPr lang="en-US" sz="1200" b="0" i="0" kern="1200" baseline="0" dirty="0" smtClean="0">
                <a:solidFill>
                  <a:schemeClr val="tx1"/>
                </a:solidFill>
                <a:effectLst/>
                <a:latin typeface="+mn-lt"/>
                <a:ea typeface="+mn-ea"/>
                <a:cs typeface="+mn-cs"/>
              </a:rPr>
              <a:t>I can have that ideal of growing the League in CA to be a $3M org with over 2 million supporters, I may have a calendar and a work plan, but don’t decide through sheer force of will to ignore current realities and MAKE that plan determine who leads and how in my League.</a:t>
            </a: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35</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1200" b="0" i="0" kern="1200" baseline="0" dirty="0" smtClean="0">
                <a:solidFill>
                  <a:schemeClr val="tx1"/>
                </a:solidFill>
                <a:effectLst/>
                <a:latin typeface="+mn-lt"/>
                <a:ea typeface="+mn-ea"/>
                <a:cs typeface="+mn-cs"/>
              </a:rPr>
              <a:t>Members are these sorts of people, who joined because of this, dislike that</a:t>
            </a: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1200" b="0" i="0" kern="1200" baseline="0" dirty="0" smtClean="0">
                <a:solidFill>
                  <a:schemeClr val="tx1"/>
                </a:solidFill>
                <a:effectLst/>
                <a:latin typeface="+mn-lt"/>
                <a:ea typeface="+mn-ea"/>
                <a:cs typeface="+mn-cs"/>
              </a:rPr>
              <a:t>Capacity – admitting we don’t have capacity is really hard for League members. If someone can use paperclips and change found in the couch, they’ll do it. Maybe we shouldn’t do things we can’t fund, can’t get volunteers for, don’t have the right experience or talent for</a:t>
            </a:r>
          </a:p>
          <a:p>
            <a:pPr marL="0" marR="0" indent="0" algn="l" defTabSz="914400" rtl="0" eaLnBrk="1" fontAlgn="auto" latinLnBrk="0" hangingPunct="1">
              <a:lnSpc>
                <a:spcPct val="100000"/>
              </a:lnSpc>
              <a:spcBef>
                <a:spcPts val="0"/>
              </a:spcBef>
              <a:spcAft>
                <a:spcPts val="0"/>
              </a:spcAft>
              <a:buClrTx/>
              <a:buSzTx/>
              <a:buFont typeface="Arial"/>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1200" b="0" i="0" kern="1200" baseline="0" dirty="0" smtClean="0">
                <a:solidFill>
                  <a:schemeClr val="tx1"/>
                </a:solidFill>
                <a:effectLst/>
                <a:latin typeface="+mn-lt"/>
                <a:ea typeface="+mn-ea"/>
                <a:cs typeface="+mn-cs"/>
              </a:rPr>
              <a:t>Culture – not necessarily good or bad, but the values and relationships and processes</a:t>
            </a:r>
          </a:p>
        </p:txBody>
      </p:sp>
      <p:sp>
        <p:nvSpPr>
          <p:cNvPr id="4" name="Slide Number Placeholder 3"/>
          <p:cNvSpPr>
            <a:spLocks noGrp="1"/>
          </p:cNvSpPr>
          <p:nvPr>
            <p:ph type="sldNum" sz="quarter" idx="10"/>
          </p:nvPr>
        </p:nvSpPr>
        <p:spPr/>
        <p:txBody>
          <a:bodyPr/>
          <a:lstStyle/>
          <a:p>
            <a:fld id="{7044D0E9-DF4A-4215-832E-A6ACE7814A82}" type="slidenum">
              <a:rPr lang="en-US" smtClean="0"/>
              <a:t>36</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4 frames:</a:t>
            </a:r>
            <a:r>
              <a:rPr lang="en-US" sz="1200" b="0" i="0" kern="1200" baseline="0" dirty="0" smtClean="0">
                <a:solidFill>
                  <a:schemeClr val="tx1"/>
                </a:solidFill>
                <a:effectLst/>
                <a:latin typeface="+mn-lt"/>
                <a:ea typeface="+mn-ea"/>
                <a:cs typeface="+mn-cs"/>
              </a:rPr>
              <a:t> as a leader, </a:t>
            </a:r>
            <a:r>
              <a:rPr lang="en-US" sz="1200" b="0" i="0" kern="1200" dirty="0" smtClean="0">
                <a:solidFill>
                  <a:schemeClr val="tx1"/>
                </a:solidFill>
                <a:effectLst/>
                <a:latin typeface="+mn-lt"/>
                <a:ea typeface="+mn-ea"/>
                <a:cs typeface="+mn-cs"/>
              </a:rPr>
              <a:t>you</a:t>
            </a:r>
            <a:r>
              <a:rPr lang="en-US" sz="1200" b="0" i="0" kern="1200" baseline="0" dirty="0" smtClean="0">
                <a:solidFill>
                  <a:schemeClr val="tx1"/>
                </a:solidFill>
                <a:effectLst/>
                <a:latin typeface="+mn-lt"/>
                <a:ea typeface="+mn-ea"/>
                <a:cs typeface="+mn-cs"/>
              </a:rPr>
              <a:t> might need to do any of them. Let’s go through them all.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There are 4 styles in a grid.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Across the bottom from left to right is the amount of “Directive Behavior” you exhibit. Left = low, Right = high.</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From top to bottom is the amount of “Supportive Behavior” you exhibit. Along the top is high and along the bottom is low.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Let’s learn about each of the 4 styles now, and I’ll talk about them in a flow, starting at lower right S1 and going counter-clockwise.</a:t>
            </a:r>
          </a:p>
        </p:txBody>
      </p:sp>
      <p:sp>
        <p:nvSpPr>
          <p:cNvPr id="4" name="Slide Number Placeholder 3"/>
          <p:cNvSpPr>
            <a:spLocks noGrp="1"/>
          </p:cNvSpPr>
          <p:nvPr>
            <p:ph type="sldNum" sz="quarter" idx="10"/>
          </p:nvPr>
        </p:nvSpPr>
        <p:spPr/>
        <p:txBody>
          <a:bodyPr/>
          <a:lstStyle/>
          <a:p>
            <a:fld id="{7044D0E9-DF4A-4215-832E-A6ACE7814A82}" type="slidenum">
              <a:rPr lang="en-US" smtClean="0"/>
              <a:t>37</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There is a gradient at the bottom that we’ll delve more into in a minute,</a:t>
            </a:r>
            <a:r>
              <a:rPr lang="en-US" sz="1200" b="0" i="0" kern="1200" baseline="0" dirty="0" smtClean="0">
                <a:solidFill>
                  <a:schemeClr val="tx1"/>
                </a:solidFill>
                <a:effectLst/>
                <a:latin typeface="+mn-lt"/>
                <a:ea typeface="+mn-ea"/>
                <a:cs typeface="+mn-cs"/>
              </a:rPr>
              <a:t> so let’s start with S1: Directing</a:t>
            </a:r>
          </a:p>
        </p:txBody>
      </p:sp>
      <p:sp>
        <p:nvSpPr>
          <p:cNvPr id="4" name="Slide Number Placeholder 3"/>
          <p:cNvSpPr>
            <a:spLocks noGrp="1"/>
          </p:cNvSpPr>
          <p:nvPr>
            <p:ph type="sldNum" sz="quarter" idx="10"/>
          </p:nvPr>
        </p:nvSpPr>
        <p:spPr/>
        <p:txBody>
          <a:bodyPr/>
          <a:lstStyle/>
          <a:p>
            <a:fld id="{7044D0E9-DF4A-4215-832E-A6ACE7814A82}" type="slidenum">
              <a:rPr lang="en-US" smtClean="0"/>
              <a:t>38</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S2: Coaching</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39</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WRONG!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a:t>
            </a:r>
            <a:r>
              <a:rPr lang="en-US" sz="1200" kern="1200" baseline="0" dirty="0" smtClean="0">
                <a:solidFill>
                  <a:schemeClr val="tx1"/>
                </a:solidFill>
                <a:effectLst/>
                <a:latin typeface="+mn-lt"/>
                <a:ea typeface="+mn-ea"/>
                <a:cs typeface="+mn-cs"/>
              </a:rPr>
              <a:t> was so wrong. The story of the Rhino in the Room is SO SO much better than that.</a:t>
            </a:r>
          </a:p>
        </p:txBody>
      </p:sp>
      <p:sp>
        <p:nvSpPr>
          <p:cNvPr id="4" name="Slide Number Placeholder 3"/>
          <p:cNvSpPr>
            <a:spLocks noGrp="1"/>
          </p:cNvSpPr>
          <p:nvPr>
            <p:ph type="sldNum" sz="quarter" idx="10"/>
          </p:nvPr>
        </p:nvSpPr>
        <p:spPr/>
        <p:txBody>
          <a:bodyPr/>
          <a:lstStyle/>
          <a:p>
            <a:fld id="{7044D0E9-DF4A-4215-832E-A6ACE7814A82}" type="slidenum">
              <a:rPr lang="en-US" smtClean="0"/>
              <a:t>4</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S3: Supporting</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40</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S4: Delegating</a:t>
            </a: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41</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One quadrant is not BETTER than another. This</a:t>
            </a:r>
            <a:r>
              <a:rPr lang="en-US" sz="1200" b="0" i="0" kern="1200" baseline="0" dirty="0" smtClean="0">
                <a:solidFill>
                  <a:schemeClr val="tx1"/>
                </a:solidFill>
                <a:effectLst/>
                <a:latin typeface="+mn-lt"/>
                <a:ea typeface="+mn-ea"/>
                <a:cs typeface="+mn-cs"/>
              </a:rPr>
              <a:t> is a tool to help you think about your leadership and leadership in your League. Assess your community and think about what might be needed.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For example: I’d guess we’re focused on coaching nationally based on our culture and leadership. Very supportive, but also very directive.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One quadrant is not BETTER than another. This</a:t>
            </a:r>
            <a:r>
              <a:rPr lang="en-US" sz="1200" b="0" i="0" kern="1200" baseline="0" dirty="0" smtClean="0">
                <a:solidFill>
                  <a:schemeClr val="tx1"/>
                </a:solidFill>
                <a:effectLst/>
                <a:latin typeface="+mn-lt"/>
                <a:ea typeface="+mn-ea"/>
                <a:cs typeface="+mn-cs"/>
              </a:rPr>
              <a:t> is a tool to help you think about your leadership and leadership in your League. Assess your community and think about what might be needed. We’re going to do an exercise in just a minute, but before we do, let’s do a time check.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smtClean="0">
                <a:solidFill>
                  <a:schemeClr val="tx1"/>
                </a:solidFill>
                <a:effectLst/>
                <a:latin typeface="+mn-lt"/>
                <a:ea typeface="+mn-ea"/>
                <a:cs typeface="+mn-cs"/>
              </a:rPr>
              <a:t>What time is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42</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Question: Would you say that you’re more comfortable in more zone than another? Or maybe there is one zone that you avoid?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ONLY UNTIL 4PM.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r>
              <a:rPr lang="en-US" dirty="0" smtClean="0"/>
              <a:t>Example</a:t>
            </a:r>
            <a:r>
              <a:rPr lang="en-US" baseline="0" dirty="0" smtClean="0"/>
              <a:t> of how situational managers change roles and how this typically works as a flow. Let’s get complex!</a:t>
            </a:r>
          </a:p>
          <a:p>
            <a:endParaRPr lang="en-US" baseline="0" dirty="0" smtClean="0"/>
          </a:p>
          <a:p>
            <a:r>
              <a:rPr lang="en-US" b="1" baseline="0" dirty="0" smtClean="0"/>
              <a:t>Question: </a:t>
            </a:r>
            <a:r>
              <a:rPr lang="en-US" baseline="0" dirty="0" smtClean="0"/>
              <a:t>How many of you have heard of Forming, Storming, Norming and Performing? Let’s look at the </a:t>
            </a:r>
            <a:r>
              <a:rPr lang="en-US" baseline="0" dirty="0" err="1" smtClean="0"/>
              <a:t>Leaderful</a:t>
            </a:r>
            <a:r>
              <a:rPr lang="en-US" baseline="0" dirty="0" smtClean="0"/>
              <a:t> chart I just gave you, but in the context of Forming, Storming, Norming and Performing.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43</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Left to right are the 4 columns: forming, storming, norming and performing.</a:t>
            </a:r>
          </a:p>
          <a:p>
            <a:r>
              <a:rPr lang="en-US" baseline="0" dirty="0" smtClean="0"/>
              <a:t>The next Yellow row is = the </a:t>
            </a:r>
            <a:r>
              <a:rPr lang="en-US" baseline="0" dirty="0" err="1" smtClean="0"/>
              <a:t>leaderful</a:t>
            </a:r>
            <a:r>
              <a:rPr lang="en-US" baseline="0" dirty="0" smtClean="0"/>
              <a:t> collaborative model. So left to right are: Directive, Coaching, Supportive, Delegating.</a:t>
            </a:r>
          </a:p>
          <a:p>
            <a:endParaRPr lang="en-US" baseline="0" dirty="0" smtClean="0"/>
          </a:p>
          <a:p>
            <a:pPr marL="171450" indent="-171450">
              <a:buFont typeface="Arial"/>
              <a:buChar char="•"/>
            </a:pPr>
            <a:r>
              <a:rPr lang="en-US" baseline="0" dirty="0" smtClean="0"/>
              <a:t>Forming is the same as Directive.</a:t>
            </a:r>
          </a:p>
          <a:p>
            <a:pPr marL="171450" indent="-171450">
              <a:buFont typeface="Arial"/>
              <a:buChar char="•"/>
            </a:pPr>
            <a:r>
              <a:rPr lang="en-US" baseline="0" dirty="0" smtClean="0"/>
              <a:t>Storming is the same as Coaching.</a:t>
            </a:r>
          </a:p>
          <a:p>
            <a:pPr marL="171450" indent="-171450">
              <a:buFont typeface="Arial"/>
              <a:buChar char="•"/>
            </a:pPr>
            <a:r>
              <a:rPr lang="en-US" baseline="0" dirty="0" smtClean="0"/>
              <a:t>Norming is the same as Supportive.</a:t>
            </a:r>
          </a:p>
          <a:p>
            <a:pPr marL="171450" indent="-171450">
              <a:buFont typeface="Arial"/>
              <a:buChar char="•"/>
            </a:pPr>
            <a:r>
              <a:rPr lang="en-US" baseline="0" dirty="0" smtClean="0"/>
              <a:t>And Performing is the same as Delegating.</a:t>
            </a:r>
          </a:p>
          <a:p>
            <a:endParaRPr lang="en-US" baseline="0" dirty="0" smtClean="0"/>
          </a:p>
          <a:p>
            <a:r>
              <a:rPr lang="en-US" baseline="0" dirty="0" smtClean="0"/>
              <a:t>Let’s talk about the </a:t>
            </a:r>
            <a:r>
              <a:rPr lang="en-US" b="1" baseline="0" dirty="0" smtClean="0"/>
              <a:t>energy it is going to take your League’s leadership </a:t>
            </a:r>
            <a:r>
              <a:rPr lang="en-US" baseline="0" dirty="0" smtClean="0"/>
              <a:t>to run two projects, as examples. One is new. One is ongoing. They’re rows in this chart.</a:t>
            </a:r>
          </a:p>
          <a:p>
            <a:endParaRPr lang="en-US" baseline="0" dirty="0" smtClean="0"/>
          </a:p>
          <a:p>
            <a:r>
              <a:rPr lang="en-US" baseline="0" dirty="0" smtClean="0"/>
              <a:t>Forming requires a directive leadership style because people don’t know what is going on, don’t have skills, and you’re trying to reach agreement.</a:t>
            </a:r>
          </a:p>
          <a:p>
            <a:r>
              <a:rPr lang="en-US" baseline="0" dirty="0" smtClean="0"/>
              <a:t>Storming is when folks are all in consensus so you all are coaching each other and growing the work.</a:t>
            </a:r>
          </a:p>
          <a:p>
            <a:r>
              <a:rPr lang="en-US" baseline="0" dirty="0" smtClean="0"/>
              <a:t>Norming is when people are weighing in where needed. This is really distributed.</a:t>
            </a:r>
          </a:p>
          <a:p>
            <a:r>
              <a:rPr lang="en-US" baseline="0" dirty="0" smtClean="0"/>
              <a:t>Performing: for leaders, you might be keeping the plates spinning, but the hope is that you’ve got the goodwill, skills, and process to do that with less energy.</a:t>
            </a:r>
          </a:p>
          <a:p>
            <a:endParaRPr lang="en-US" baseline="0" dirty="0" smtClean="0"/>
          </a:p>
          <a:p>
            <a:r>
              <a:rPr lang="en-US" b="1" baseline="0" dirty="0" smtClean="0"/>
              <a:t>Are there examples in League?</a:t>
            </a:r>
          </a:p>
          <a:p>
            <a:r>
              <a:rPr lang="en-US" baseline="0" dirty="0" smtClean="0"/>
              <a:t>What is a task everyone in League has to do? Setting membership dues.</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44</a:t>
            </a:fld>
            <a:endParaRPr lang="en-US"/>
          </a:p>
        </p:txBody>
      </p:sp>
    </p:spTree>
    <p:extLst>
      <p:ext uri="{BB962C8B-B14F-4D97-AF65-F5344CB8AC3E}">
        <p14:creationId xmlns:p14="http://schemas.microsoft.com/office/powerpoint/2010/main" val="19911183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many leaders here see themselves as someone who embraces change?</a:t>
            </a:r>
          </a:p>
          <a:p>
            <a:r>
              <a:rPr lang="en-US" baseline="0" dirty="0" smtClean="0"/>
              <a:t>Here are some red flags to watch out for, which might be a sign that you could be critical because a proposal require change (rather than some other critique you could offer).</a:t>
            </a:r>
          </a:p>
        </p:txBody>
      </p:sp>
      <p:sp>
        <p:nvSpPr>
          <p:cNvPr id="4" name="Slide Number Placeholder 3"/>
          <p:cNvSpPr>
            <a:spLocks noGrp="1"/>
          </p:cNvSpPr>
          <p:nvPr>
            <p:ph type="sldNum" sz="quarter" idx="10"/>
          </p:nvPr>
        </p:nvSpPr>
        <p:spPr/>
        <p:txBody>
          <a:bodyPr/>
          <a:lstStyle/>
          <a:p>
            <a:fld id="{7044D0E9-DF4A-4215-832E-A6ACE7814A82}" type="slidenum">
              <a:rPr lang="en-US" smtClean="0"/>
              <a:t>45</a:t>
            </a:fld>
            <a:endParaRPr lang="en-US"/>
          </a:p>
        </p:txBody>
      </p:sp>
    </p:spTree>
    <p:extLst>
      <p:ext uri="{BB962C8B-B14F-4D97-AF65-F5344CB8AC3E}">
        <p14:creationId xmlns:p14="http://schemas.microsoft.com/office/powerpoint/2010/main" val="41309374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46</a:t>
            </a:fld>
            <a:endParaRPr lang="en-US"/>
          </a:p>
        </p:txBody>
      </p:sp>
    </p:spTree>
    <p:extLst>
      <p:ext uri="{BB962C8B-B14F-4D97-AF65-F5344CB8AC3E}">
        <p14:creationId xmlns:p14="http://schemas.microsoft.com/office/powerpoint/2010/main" val="41309374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Could pose this earlier in the training.</a:t>
            </a:r>
            <a:br>
              <a:rPr lang="en-US" dirty="0" smtClean="0"/>
            </a:br>
            <a:r>
              <a:rPr lang="en-US" dirty="0" smtClean="0"/>
              <a:t/>
            </a:r>
            <a:br>
              <a:rPr lang="en-US" dirty="0" smtClean="0"/>
            </a:br>
            <a:r>
              <a:rPr lang="en-US" dirty="0" smtClean="0"/>
              <a:t>What are legitimate seats of power: </a:t>
            </a:r>
          </a:p>
          <a:p>
            <a:pPr marL="171450" indent="-171450">
              <a:buFont typeface="Arial"/>
              <a:buChar char="•"/>
            </a:pPr>
            <a:r>
              <a:rPr lang="en-US" dirty="0" smtClean="0"/>
              <a:t>expert,</a:t>
            </a:r>
          </a:p>
          <a:p>
            <a:pPr marL="171450" indent="-171450">
              <a:buFont typeface="Arial"/>
              <a:buChar char="•"/>
            </a:pPr>
            <a:r>
              <a:rPr lang="en-US" dirty="0" smtClean="0"/>
              <a:t>wil</a:t>
            </a:r>
            <a:r>
              <a:rPr lang="en-US" baseline="0" dirty="0" smtClean="0"/>
              <a:t>l do the work</a:t>
            </a:r>
          </a:p>
          <a:p>
            <a:pPr marL="171450" indent="-171450">
              <a:buFont typeface="Arial"/>
              <a:buChar char="•"/>
            </a:pPr>
            <a:r>
              <a:rPr lang="en-US" baseline="0" dirty="0" smtClean="0"/>
              <a:t>referred power (people say people should listen to you)</a:t>
            </a:r>
          </a:p>
          <a:p>
            <a:pPr marL="171450" indent="-171450">
              <a:buFont typeface="Arial"/>
              <a:buChar char="•"/>
            </a:pPr>
            <a:r>
              <a:rPr lang="en-US" baseline="0" dirty="0" smtClean="0"/>
              <a:t>positional power</a:t>
            </a:r>
          </a:p>
          <a:p>
            <a:pPr marL="171450" indent="-171450">
              <a:buFont typeface="Arial"/>
              <a:buChar char="•"/>
            </a:pPr>
            <a:r>
              <a:rPr lang="en-US" baseline="0" dirty="0" smtClean="0"/>
              <a:t>resources</a:t>
            </a:r>
          </a:p>
          <a:p>
            <a:pPr marL="171450" indent="-171450">
              <a:buFont typeface="Arial"/>
              <a:buChar char="•"/>
            </a:pPr>
            <a:r>
              <a:rPr lang="en-US" baseline="0" dirty="0" smtClean="0"/>
              <a:t>coercive (can make threats to badmouth you or present you as corrupt)</a:t>
            </a:r>
          </a:p>
          <a:p>
            <a:pPr marL="171450"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7044D0E9-DF4A-4215-832E-A6ACE7814A82}" type="slidenum">
              <a:rPr lang="en-US" smtClean="0"/>
              <a:t>47</a:t>
            </a:fld>
            <a:endParaRPr lang="en-US"/>
          </a:p>
        </p:txBody>
      </p:sp>
    </p:spTree>
    <p:extLst>
      <p:ext uri="{BB962C8B-B14F-4D97-AF65-F5344CB8AC3E}">
        <p14:creationId xmlns:p14="http://schemas.microsoft.com/office/powerpoint/2010/main" val="530282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n-US" b="1" baseline="0" dirty="0" smtClean="0"/>
              <a:t>everyone wants to make the decision, but nobody wants to be held accountable for it if it doesn’t go right</a:t>
            </a:r>
            <a:endParaRPr lang="en-US" b="1" dirty="0"/>
          </a:p>
        </p:txBody>
      </p:sp>
      <p:sp>
        <p:nvSpPr>
          <p:cNvPr id="4" name="Slide Number Placeholder 3"/>
          <p:cNvSpPr>
            <a:spLocks noGrp="1"/>
          </p:cNvSpPr>
          <p:nvPr>
            <p:ph type="sldNum" sz="quarter" idx="10"/>
          </p:nvPr>
        </p:nvSpPr>
        <p:spPr/>
        <p:txBody>
          <a:bodyPr/>
          <a:lstStyle/>
          <a:p>
            <a:fld id="{7044D0E9-DF4A-4215-832E-A6ACE7814A82}" type="slidenum">
              <a:rPr lang="en-US" smtClean="0"/>
              <a:t>48</a:t>
            </a:fld>
            <a:endParaRPr lang="en-US"/>
          </a:p>
        </p:txBody>
      </p:sp>
    </p:spTree>
    <p:extLst>
      <p:ext uri="{BB962C8B-B14F-4D97-AF65-F5344CB8AC3E}">
        <p14:creationId xmlns:p14="http://schemas.microsoft.com/office/powerpoint/2010/main" val="5302820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Try to have 30 minutes for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smtClean="0"/>
              <a:t>Remember who your facilitator is?</a:t>
            </a:r>
          </a:p>
          <a:p>
            <a:pPr lvl="0">
              <a:buFont typeface="+mj-lt"/>
              <a:buAutoNum type="arabicPeriod"/>
            </a:pPr>
            <a:r>
              <a:rPr lang="en-US" sz="1200" dirty="0" smtClean="0"/>
              <a:t>Have your flip chart with your challenge?</a:t>
            </a:r>
          </a:p>
          <a:p>
            <a:pPr lvl="0">
              <a:buFont typeface="+mj-lt"/>
              <a:buAutoNum type="arabicPeriod"/>
            </a:pPr>
            <a:r>
              <a:rPr lang="en-US" sz="1200" dirty="0" smtClean="0"/>
              <a:t>For the purpose of this exercise, your table is a </a:t>
            </a:r>
            <a:r>
              <a:rPr lang="en-US" sz="1200" b="1" dirty="0" smtClean="0"/>
              <a:t>local League board.</a:t>
            </a:r>
          </a:p>
          <a:p>
            <a:pPr lvl="0">
              <a:buFont typeface="+mj-lt"/>
              <a:buAutoNum type="arabicPeriod"/>
            </a:pPr>
            <a:r>
              <a:rPr lang="en-US" sz="1200" dirty="0" smtClean="0"/>
              <a:t>You are having a </a:t>
            </a:r>
            <a:r>
              <a:rPr lang="en-US" sz="1200" b="1" dirty="0" smtClean="0"/>
              <a:t>strategy discussion </a:t>
            </a:r>
            <a:r>
              <a:rPr lang="en-US" sz="1200" dirty="0" smtClean="0"/>
              <a:t>about the issue on your flip chart. </a:t>
            </a: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However,</a:t>
            </a:r>
            <a:r>
              <a:rPr lang="en-US" sz="1200" baseline="0" dirty="0" smtClean="0"/>
              <a:t> you’re brainstorming. You’re not discussing. You’re not assessing. Come up with as many different ideas as you can.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Facilitators: you can use shorthand, as long as everyone in your group really knows what the idea was, and so that when you come back to this chart later, your group will know what the shorthand meant. </a:t>
            </a:r>
            <a:endParaRPr lang="en-US" sz="1200" dirty="0" smtClean="0"/>
          </a:p>
        </p:txBody>
      </p:sp>
      <p:sp>
        <p:nvSpPr>
          <p:cNvPr id="4" name="Slide Number Placeholder 3"/>
          <p:cNvSpPr>
            <a:spLocks noGrp="1"/>
          </p:cNvSpPr>
          <p:nvPr>
            <p:ph type="sldNum" sz="quarter" idx="10"/>
          </p:nvPr>
        </p:nvSpPr>
        <p:spPr/>
        <p:txBody>
          <a:bodyPr/>
          <a:lstStyle/>
          <a:p>
            <a:fld id="{7044D0E9-DF4A-4215-832E-A6ACE7814A82}" type="slidenum">
              <a:rPr lang="en-US" smtClean="0"/>
              <a:t>49</a:t>
            </a:fld>
            <a:endParaRPr lang="en-US"/>
          </a:p>
        </p:txBody>
      </p:sp>
    </p:spTree>
    <p:extLst>
      <p:ext uri="{BB962C8B-B14F-4D97-AF65-F5344CB8AC3E}">
        <p14:creationId xmlns:p14="http://schemas.microsoft.com/office/powerpoint/2010/main" val="1352168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Then I thought about Ignoring the Elephant in the Room. Also a great lesson for leaders, right?</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This slide is of a live elephant painted by one of my favorite artists, </a:t>
            </a:r>
            <a:r>
              <a:rPr lang="en-US" sz="1200" kern="1200" baseline="0" dirty="0" err="1" smtClean="0">
                <a:solidFill>
                  <a:schemeClr val="tx1"/>
                </a:solidFill>
                <a:effectLst/>
                <a:latin typeface="+mn-lt"/>
                <a:ea typeface="+mn-ea"/>
                <a:cs typeface="+mn-cs"/>
              </a:rPr>
              <a:t>Banksy</a:t>
            </a:r>
            <a:r>
              <a:rPr lang="en-US" sz="1200" kern="1200" baseline="0" dirty="0" smtClean="0">
                <a:solidFill>
                  <a:schemeClr val="tx1"/>
                </a:solidFill>
                <a:effectLst/>
                <a:latin typeface="+mn-lt"/>
                <a:ea typeface="+mn-ea"/>
                <a:cs typeface="+mn-cs"/>
              </a:rPr>
              <a:t>, to have it blend in to the living room at an exhibit in 2006 in LA.</a:t>
            </a:r>
          </a:p>
        </p:txBody>
      </p:sp>
      <p:sp>
        <p:nvSpPr>
          <p:cNvPr id="4" name="Slide Number Placeholder 3"/>
          <p:cNvSpPr>
            <a:spLocks noGrp="1"/>
          </p:cNvSpPr>
          <p:nvPr>
            <p:ph type="sldNum" sz="quarter" idx="10"/>
          </p:nvPr>
        </p:nvSpPr>
        <p:spPr/>
        <p:txBody>
          <a:bodyPr/>
          <a:lstStyle/>
          <a:p>
            <a:fld id="{7044D0E9-DF4A-4215-832E-A6ACE7814A82}" type="slidenum">
              <a:rPr lang="en-US" smtClean="0"/>
              <a:t>5</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All you are doing is brainstorming. Don’t assess or discuss the merits. You can ask questions about people’s strategies, to be sure you understand what your table-mates are suggesting.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You have until 5:15.</a:t>
            </a:r>
          </a:p>
        </p:txBody>
      </p:sp>
      <p:sp>
        <p:nvSpPr>
          <p:cNvPr id="4" name="Slide Number Placeholder 3"/>
          <p:cNvSpPr>
            <a:spLocks noGrp="1"/>
          </p:cNvSpPr>
          <p:nvPr>
            <p:ph type="sldNum" sz="quarter" idx="10"/>
          </p:nvPr>
        </p:nvSpPr>
        <p:spPr/>
        <p:txBody>
          <a:bodyPr/>
          <a:lstStyle/>
          <a:p>
            <a:fld id="{7044D0E9-DF4A-4215-832E-A6ACE7814A82}" type="slidenum">
              <a:rPr lang="en-US" smtClean="0"/>
              <a:t>50</a:t>
            </a:fld>
            <a:endParaRPr lang="en-US"/>
          </a:p>
        </p:txBody>
      </p:sp>
    </p:spTree>
    <p:extLst>
      <p:ext uri="{BB962C8B-B14F-4D97-AF65-F5344CB8AC3E}">
        <p14:creationId xmlns:p14="http://schemas.microsoft.com/office/powerpoint/2010/main" val="27254932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Ok – now look at your massive brainstorm and come to consensus about your two best ideas.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51</a:t>
            </a:fld>
            <a:endParaRPr lang="en-US"/>
          </a:p>
        </p:txBody>
      </p:sp>
    </p:spTree>
    <p:extLst>
      <p:ext uri="{BB962C8B-B14F-4D97-AF65-F5344CB8AC3E}">
        <p14:creationId xmlns:p14="http://schemas.microsoft.com/office/powerpoint/2010/main" val="13521682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t>We have X minutes so I’d like to start with a group that knows they can be really fast. Which group is that?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t>Which group had a really fun time with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52</a:t>
            </a:fld>
            <a:endParaRPr lang="en-US"/>
          </a:p>
        </p:txBody>
      </p:sp>
    </p:spTree>
    <p:extLst>
      <p:ext uri="{BB962C8B-B14F-4D97-AF65-F5344CB8AC3E}">
        <p14:creationId xmlns:p14="http://schemas.microsoft.com/office/powerpoint/2010/main" val="13521682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971550" marR="0" lvl="1" indent="-51435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Goal: get people to see that resistance to change is an issue for individuals and our culture.</a:t>
            </a:r>
          </a:p>
          <a:p>
            <a:pPr marL="971550" marR="0" lvl="1" indent="-51435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smtClean="0"/>
          </a:p>
          <a:p>
            <a:pPr marL="971550" lvl="1" indent="-514350">
              <a:buFont typeface="+mj-lt"/>
              <a:buAutoNum type="arabicPeriod"/>
            </a:pPr>
            <a:endParaRPr lang="en-US" dirty="0" smtClean="0"/>
          </a:p>
        </p:txBody>
      </p:sp>
      <p:sp>
        <p:nvSpPr>
          <p:cNvPr id="4" name="Slide Number Placeholder 3"/>
          <p:cNvSpPr>
            <a:spLocks noGrp="1"/>
          </p:cNvSpPr>
          <p:nvPr>
            <p:ph type="sldNum" sz="quarter" idx="10"/>
          </p:nvPr>
        </p:nvSpPr>
        <p:spPr/>
        <p:txBody>
          <a:bodyPr/>
          <a:lstStyle/>
          <a:p>
            <a:fld id="{7044D0E9-DF4A-4215-832E-A6ACE7814A82}" type="slidenum">
              <a:rPr lang="en-US" smtClean="0"/>
              <a:t>53</a:t>
            </a:fld>
            <a:endParaRPr lang="en-US"/>
          </a:p>
        </p:txBody>
      </p:sp>
    </p:spTree>
    <p:extLst>
      <p:ext uri="{BB962C8B-B14F-4D97-AF65-F5344CB8AC3E}">
        <p14:creationId xmlns:p14="http://schemas.microsoft.com/office/powerpoint/2010/main" val="22906771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Thanks again to Wikipedia for this great photo of </a:t>
            </a:r>
            <a:r>
              <a:rPr lang="en-US" dirty="0" err="1" smtClean="0"/>
              <a:t>G.K.Chesterson</a:t>
            </a:r>
            <a:r>
              <a:rPr lang="en-US" dirty="0" smtClean="0"/>
              <a:t>! If I had curly hair, I’d make it stand out like that, too.</a:t>
            </a:r>
          </a:p>
          <a:p>
            <a:endParaRPr lang="en-US" dirty="0" smtClean="0"/>
          </a:p>
          <a:p>
            <a:r>
              <a:rPr lang="en-US" dirty="0" smtClean="0"/>
              <a:t>He was a famous English writer in the early 1900’s… in commenting on the difference between “power” and “authority” he said,  </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56</a:t>
            </a:fld>
            <a:endParaRPr lang="en-US"/>
          </a:p>
        </p:txBody>
      </p:sp>
    </p:spTree>
    <p:extLst>
      <p:ext uri="{BB962C8B-B14F-4D97-AF65-F5344CB8AC3E}">
        <p14:creationId xmlns:p14="http://schemas.microsoft.com/office/powerpoint/2010/main" val="22280342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57</a:t>
            </a:fld>
            <a:endParaRPr lang="en-US"/>
          </a:p>
        </p:txBody>
      </p:sp>
    </p:spTree>
    <p:extLst>
      <p:ext uri="{BB962C8B-B14F-4D97-AF65-F5344CB8AC3E}">
        <p14:creationId xmlns:p14="http://schemas.microsoft.com/office/powerpoint/2010/main" val="3708578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So to remember the difference between Authority and Power, think of the Rhino.</a:t>
            </a:r>
          </a:p>
          <a:p>
            <a:endParaRPr lang="en-US" sz="120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44D0E9-DF4A-4215-832E-A6ACE7814A82}" type="slidenum">
              <a:rPr lang="en-US" smtClean="0"/>
              <a:t>58</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WRONG!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a:t>
            </a:r>
            <a:r>
              <a:rPr lang="en-US" sz="1200" kern="1200" baseline="0" dirty="0" smtClean="0">
                <a:solidFill>
                  <a:schemeClr val="tx1"/>
                </a:solidFill>
                <a:effectLst/>
                <a:latin typeface="+mn-lt"/>
                <a:ea typeface="+mn-ea"/>
                <a:cs typeface="+mn-cs"/>
              </a:rPr>
              <a:t> was so wrong. Rhino in the Room is NOT the Elephant in the Room.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Melissa wouldn’t tell me what it meant until she finished training me on the WHOLE</a:t>
            </a:r>
            <a:r>
              <a:rPr lang="en-US" sz="1200" kern="1200" baseline="0" dirty="0" smtClean="0">
                <a:solidFill>
                  <a:schemeClr val="tx1"/>
                </a:solidFill>
                <a:effectLst/>
                <a:latin typeface="+mn-lt"/>
                <a:ea typeface="+mn-ea"/>
                <a:cs typeface="+mn-cs"/>
              </a:rPr>
              <a:t> workshop. It was worth it!</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So now</a:t>
            </a:r>
            <a:r>
              <a:rPr lang="en-US" sz="1200" kern="1200" dirty="0" smtClean="0">
                <a:solidFill>
                  <a:schemeClr val="tx1"/>
                </a:solidFill>
                <a:effectLst/>
                <a:latin typeface="+mn-lt"/>
                <a:ea typeface="+mn-ea"/>
                <a:cs typeface="+mn-cs"/>
              </a:rPr>
              <a:t> YOU</a:t>
            </a:r>
            <a:r>
              <a:rPr lang="en-US" sz="1200" kern="1200" baseline="0" dirty="0" smtClean="0">
                <a:solidFill>
                  <a:schemeClr val="tx1"/>
                </a:solidFill>
                <a:effectLst/>
                <a:latin typeface="+mn-lt"/>
                <a:ea typeface="+mn-ea"/>
                <a:cs typeface="+mn-cs"/>
              </a:rPr>
              <a:t> have to stick it out to the end of the workshop to find out what it DOES reference.</a:t>
            </a:r>
          </a:p>
        </p:txBody>
      </p:sp>
      <p:sp>
        <p:nvSpPr>
          <p:cNvPr id="4" name="Slide Number Placeholder 3"/>
          <p:cNvSpPr>
            <a:spLocks noGrp="1"/>
          </p:cNvSpPr>
          <p:nvPr>
            <p:ph type="sldNum" sz="quarter" idx="10"/>
          </p:nvPr>
        </p:nvSpPr>
        <p:spPr/>
        <p:txBody>
          <a:bodyPr/>
          <a:lstStyle/>
          <a:p>
            <a:fld id="{7044D0E9-DF4A-4215-832E-A6ACE7814A82}" type="slidenum">
              <a:rPr lang="en-US" smtClean="0"/>
              <a:t>6</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Arial"/>
              <a:buNone/>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rhino is not a bull and is not an elephant, so w</a:t>
            </a:r>
            <a:r>
              <a:rPr lang="en-US" sz="1200" kern="1200" dirty="0" smtClean="0">
                <a:solidFill>
                  <a:schemeClr val="tx1"/>
                </a:solidFill>
                <a:effectLst/>
                <a:latin typeface="+mn-lt"/>
                <a:ea typeface="+mn-ea"/>
                <a:cs typeface="+mn-cs"/>
              </a:rPr>
              <a:t>e’re all going to let the Rhino go for now and I promise it will make sense later.</a:t>
            </a:r>
          </a:p>
        </p:txBody>
      </p:sp>
      <p:sp>
        <p:nvSpPr>
          <p:cNvPr id="4" name="Slide Number Placeholder 3"/>
          <p:cNvSpPr>
            <a:spLocks noGrp="1"/>
          </p:cNvSpPr>
          <p:nvPr>
            <p:ph type="sldNum" sz="quarter" idx="10"/>
          </p:nvPr>
        </p:nvSpPr>
        <p:spPr/>
        <p:txBody>
          <a:bodyPr/>
          <a:lstStyle/>
          <a:p>
            <a:fld id="{7044D0E9-DF4A-4215-832E-A6ACE7814A82}" type="slidenum">
              <a:rPr lang="en-US" smtClean="0"/>
              <a:t>7</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mn-lt"/>
                <a:ea typeface="+mn-ea"/>
                <a:cs typeface="+mn-cs"/>
              </a:rPr>
              <a:t>Remember that this is your time, and I am here as a facilitator creating a space for you to talk, offering a new tool that you can use, change, or decide not to use. But this is your workshop.</a:t>
            </a:r>
          </a:p>
          <a:p>
            <a:pPr marL="171450" indent="-171450">
              <a:buFont typeface="Arial"/>
              <a:buChar char="•"/>
            </a:pPr>
            <a:r>
              <a:rPr lang="en-US" sz="1200" kern="1200" baseline="0" dirty="0" smtClean="0">
                <a:solidFill>
                  <a:schemeClr val="tx1"/>
                </a:solidFill>
                <a:effectLst/>
                <a:latin typeface="+mn-lt"/>
                <a:ea typeface="+mn-ea"/>
                <a:cs typeface="+mn-cs"/>
              </a:rPr>
              <a:t>Try not to be a bull in a china shop. </a:t>
            </a:r>
          </a:p>
          <a:p>
            <a:pPr marL="171450" indent="-171450">
              <a:buFont typeface="Arial"/>
              <a:buChar char="•"/>
            </a:pPr>
            <a:r>
              <a:rPr lang="en-US" sz="1200" kern="1200" baseline="0" dirty="0" smtClean="0">
                <a:solidFill>
                  <a:schemeClr val="tx1"/>
                </a:solidFill>
                <a:effectLst/>
                <a:latin typeface="+mn-lt"/>
                <a:ea typeface="+mn-ea"/>
                <a:cs typeface="+mn-cs"/>
              </a:rPr>
              <a:t>Acknowledge the elephant in the room. </a:t>
            </a:r>
          </a:p>
          <a:p>
            <a:pPr marL="171450" indent="-171450">
              <a:buFont typeface="Arial"/>
              <a:buChar char="•"/>
            </a:pPr>
            <a:r>
              <a:rPr lang="en-US" sz="1200" kern="1200" baseline="0" dirty="0" smtClean="0">
                <a:solidFill>
                  <a:schemeClr val="tx1"/>
                </a:solidFill>
                <a:effectLst/>
                <a:latin typeface="+mn-lt"/>
                <a:ea typeface="+mn-ea"/>
                <a:cs typeface="+mn-cs"/>
              </a:rPr>
              <a:t>Be honest and vulnerable</a:t>
            </a:r>
          </a:p>
          <a:p>
            <a:pPr marL="171450" indent="-171450">
              <a:buFont typeface="Arial"/>
              <a:buChar char="•"/>
            </a:pPr>
            <a:endParaRPr lang="en-US" sz="1200" kern="1200" baseline="0" dirty="0" smtClean="0">
              <a:solidFill>
                <a:schemeClr val="tx1"/>
              </a:solidFill>
              <a:effectLst/>
              <a:latin typeface="+mn-lt"/>
              <a:ea typeface="+mn-ea"/>
              <a:cs typeface="+mn-cs"/>
            </a:endParaRPr>
          </a:p>
          <a:p>
            <a:pPr marL="0" indent="0">
              <a:buFont typeface="Arial"/>
              <a:buNone/>
            </a:pPr>
            <a:r>
              <a:rPr lang="en-US" sz="1200" kern="1200" dirty="0" smtClean="0">
                <a:solidFill>
                  <a:schemeClr val="tx1"/>
                </a:solidFill>
                <a:effectLst/>
                <a:latin typeface="+mn-lt"/>
                <a:ea typeface="+mn-ea"/>
                <a:cs typeface="+mn-cs"/>
              </a:rPr>
              <a:t>Be prepared to listen, challenge your assumptions, share your stories, and explore new ideas</a:t>
            </a:r>
            <a:r>
              <a:rPr lang="en-US" sz="1200" kern="1200" baseline="0" dirty="0" smtClean="0">
                <a:solidFill>
                  <a:schemeClr val="tx1"/>
                </a:solidFill>
                <a:effectLst/>
                <a:latin typeface="+mn-lt"/>
                <a:ea typeface="+mn-ea"/>
                <a:cs typeface="+mn-cs"/>
              </a:rPr>
              <a:t> together intimately.</a:t>
            </a: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The more you put into this workshop, the more you’ll get out of it.</a:t>
            </a:r>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8</a:t>
            </a:fld>
            <a:endParaRPr lang="en-US"/>
          </a:p>
        </p:txBody>
      </p:sp>
    </p:spTree>
    <p:extLst>
      <p:ext uri="{BB962C8B-B14F-4D97-AF65-F5344CB8AC3E}">
        <p14:creationId xmlns:p14="http://schemas.microsoft.com/office/powerpoint/2010/main" val="3805328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a:p>
            <a:pPr marL="0" indent="0">
              <a:buFont typeface="Arial"/>
              <a:buNone/>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workbook asked you:</a:t>
            </a:r>
          </a:p>
          <a:p>
            <a:pPr marL="0" indent="0">
              <a:buFont typeface="Arial"/>
              <a:buNone/>
            </a:pPr>
            <a:endParaRPr lang="en-US" sz="1200" kern="1200" dirty="0" smtClean="0">
              <a:solidFill>
                <a:schemeClr val="tx1"/>
              </a:solidFill>
              <a:effectLst/>
              <a:latin typeface="+mn-lt"/>
              <a:ea typeface="+mn-ea"/>
              <a:cs typeface="+mn-cs"/>
            </a:endParaRPr>
          </a:p>
          <a:p>
            <a:pPr marL="171450" indent="-171450">
              <a:buFont typeface="Arial"/>
              <a:buChar char="•"/>
            </a:pPr>
            <a:r>
              <a:rPr lang="en-US" sz="1200" kern="1200" dirty="0" smtClean="0">
                <a:solidFill>
                  <a:schemeClr val="tx1"/>
                </a:solidFill>
                <a:effectLst/>
                <a:latin typeface="+mn-lt"/>
                <a:ea typeface="+mn-ea"/>
                <a:cs typeface="+mn-cs"/>
              </a:rPr>
              <a:t>Does your League have all the leaders it needs to be effective?</a:t>
            </a:r>
          </a:p>
          <a:p>
            <a:pPr marL="171450" indent="-171450">
              <a:buFont typeface="Arial"/>
              <a:buChar char="•"/>
            </a:pPr>
            <a:r>
              <a:rPr lang="en-US" sz="1200" kern="1200" dirty="0" smtClean="0">
                <a:solidFill>
                  <a:schemeClr val="tx1"/>
                </a:solidFill>
                <a:effectLst/>
                <a:latin typeface="+mn-lt"/>
                <a:ea typeface="+mn-ea"/>
                <a:cs typeface="+mn-cs"/>
              </a:rPr>
              <a:t>Do those leaders reflect the diversity of your membership and/or community?</a:t>
            </a:r>
          </a:p>
          <a:p>
            <a:pPr marL="171450" indent="-171450">
              <a:buFont typeface="Arial"/>
              <a:buChar char="•"/>
            </a:pPr>
            <a:r>
              <a:rPr lang="en-US" sz="1200" kern="1200" dirty="0" smtClean="0">
                <a:solidFill>
                  <a:schemeClr val="tx1"/>
                </a:solidFill>
                <a:effectLst/>
                <a:latin typeface="+mn-lt"/>
                <a:ea typeface="+mn-ea"/>
                <a:cs typeface="+mn-cs"/>
              </a:rPr>
              <a:t>What</a:t>
            </a:r>
            <a:r>
              <a:rPr lang="en-US" sz="1200" kern="1200" baseline="0" dirty="0" smtClean="0">
                <a:solidFill>
                  <a:schemeClr val="tx1"/>
                </a:solidFill>
                <a:effectLst/>
                <a:latin typeface="+mn-lt"/>
                <a:ea typeface="+mn-ea"/>
                <a:cs typeface="+mn-cs"/>
              </a:rPr>
              <a:t> are the consequences of you not having enough of the right people in your League?</a:t>
            </a:r>
          </a:p>
          <a:p>
            <a:pPr marL="0" indent="0">
              <a:buFont typeface="Arial"/>
              <a:buNone/>
            </a:pPr>
            <a:endParaRPr lang="en-US" sz="1200" kern="1200" baseline="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44D0E9-DF4A-4215-832E-A6ACE7814A82}" type="slidenum">
              <a:rPr lang="en-US" smtClean="0"/>
              <a:t>9</a:t>
            </a:fld>
            <a:endParaRPr lang="en-US"/>
          </a:p>
        </p:txBody>
      </p:sp>
    </p:spTree>
    <p:extLst>
      <p:ext uri="{BB962C8B-B14F-4D97-AF65-F5344CB8AC3E}">
        <p14:creationId xmlns:p14="http://schemas.microsoft.com/office/powerpoint/2010/main" val="3805328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5/21/2015</a:t>
            </a:fld>
            <a:endParaRPr lang="en-US"/>
          </a:p>
        </p:txBody>
      </p:sp>
      <p:sp>
        <p:nvSpPr>
          <p:cNvPr id="5" name="Footer Placeholder 4"/>
          <p:cNvSpPr>
            <a:spLocks noGrp="1"/>
          </p:cNvSpPr>
          <p:nvPr>
            <p:ph type="ftr" sz="quarter" idx="11"/>
          </p:nvPr>
        </p:nvSpPr>
        <p:spPr/>
        <p:txBody>
          <a:bodyPr/>
          <a:lstStyle/>
          <a:p>
            <a:r>
              <a:rPr lang="en-US" smtClean="0"/>
              <a:t>LWVUS 51st Convention in Dallas, Texas</a:t>
            </a:r>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June 6-10, 2014</a:t>
            </a:r>
            <a:endParaRPr lang="en-US" dirty="0"/>
          </a:p>
        </p:txBody>
      </p:sp>
      <p:sp>
        <p:nvSpPr>
          <p:cNvPr id="5" name="Footer Placeholder 4"/>
          <p:cNvSpPr>
            <a:spLocks noGrp="1"/>
          </p:cNvSpPr>
          <p:nvPr>
            <p:ph type="ftr" sz="quarter" idx="11"/>
          </p:nvPr>
        </p:nvSpPr>
        <p:spPr/>
        <p:txBody>
          <a:bodyPr/>
          <a:lstStyle/>
          <a:p>
            <a:r>
              <a:rPr lang="en-US" smtClean="0"/>
              <a:t>LWVUS 51st Convention in Dallas, Texas</a:t>
            </a:r>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hf sldNum="0"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June 6-10, 2014</a:t>
            </a:r>
            <a:endParaRPr lang="en-US" dirty="0"/>
          </a:p>
        </p:txBody>
      </p:sp>
      <p:sp>
        <p:nvSpPr>
          <p:cNvPr id="5" name="Footer Placeholder 4"/>
          <p:cNvSpPr>
            <a:spLocks noGrp="1"/>
          </p:cNvSpPr>
          <p:nvPr>
            <p:ph type="ftr" sz="quarter" idx="11"/>
          </p:nvPr>
        </p:nvSpPr>
        <p:spPr/>
        <p:txBody>
          <a:bodyPr/>
          <a:lstStyle/>
          <a:p>
            <a:r>
              <a:rPr lang="en-US" smtClean="0"/>
              <a:t>LWVUS 51st Convention in Dallas, Texas</a:t>
            </a:r>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hf sldNum="0"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990600" y="4767264"/>
            <a:ext cx="5029200" cy="273844"/>
          </a:xfrm>
          <a:prstGeom prst="rect">
            <a:avLst/>
          </a:prstGeom>
        </p:spPr>
        <p:txBody>
          <a:bodyPr/>
          <a:lstStyle/>
          <a:p>
            <a:r>
              <a:rPr lang="en-US" dirty="0" smtClean="0"/>
              <a:t>LWVUS 51st Convention in Dallas, Texas</a:t>
            </a:r>
            <a:endParaRPr lang="en-US" dirty="0"/>
          </a:p>
        </p:txBody>
      </p:sp>
      <p:sp>
        <p:nvSpPr>
          <p:cNvPr id="7" name="Date Placeholder 6"/>
          <p:cNvSpPr>
            <a:spLocks noGrp="1"/>
          </p:cNvSpPr>
          <p:nvPr>
            <p:ph type="dt" sz="half" idx="13"/>
          </p:nvPr>
        </p:nvSpPr>
        <p:spPr/>
        <p:txBody>
          <a:bodyPr/>
          <a:lstStyle/>
          <a:p>
            <a:r>
              <a:rPr lang="en-US" smtClean="0"/>
              <a:t>June 6-10, 2014</a:t>
            </a:r>
            <a:endParaRPr lang="en-US" dirty="0"/>
          </a:p>
        </p:txBody>
      </p:sp>
    </p:spTree>
    <p:extLst>
      <p:ext uri="{BB962C8B-B14F-4D97-AF65-F5344CB8AC3E}">
        <p14:creationId xmlns:p14="http://schemas.microsoft.com/office/powerpoint/2010/main" val="2799008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934200" y="4781550"/>
            <a:ext cx="2133600" cy="273844"/>
          </a:xfrm>
          <a:prstGeom prst="rect">
            <a:avLst/>
          </a:prstGeom>
        </p:spPr>
        <p:txBody>
          <a:bodyPr/>
          <a:lstStyle/>
          <a:p>
            <a:r>
              <a:rPr lang="en-US" smtClean="0"/>
              <a:t>June 6-10, 2014</a:t>
            </a:r>
            <a:endParaRPr lang="en-US"/>
          </a:p>
        </p:txBody>
      </p:sp>
      <p:sp>
        <p:nvSpPr>
          <p:cNvPr id="4" name="Footer Placeholder 3"/>
          <p:cNvSpPr>
            <a:spLocks noGrp="1"/>
          </p:cNvSpPr>
          <p:nvPr>
            <p:ph type="ftr" sz="quarter" idx="11"/>
          </p:nvPr>
        </p:nvSpPr>
        <p:spPr>
          <a:xfrm>
            <a:off x="990600" y="4781550"/>
            <a:ext cx="5562600" cy="273844"/>
          </a:xfrm>
          <a:prstGeom prst="rect">
            <a:avLst/>
          </a:prstGeom>
        </p:spPr>
        <p:txBody>
          <a:bodyPr/>
          <a:lstStyle/>
          <a:p>
            <a:r>
              <a:rPr lang="en-US" dirty="0" smtClean="0"/>
              <a:t>LWVUS 51st Convention in Dallas, Texas</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30602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5/21/2015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ltLang="en-US"/>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ltLang="en-US"/>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June 6-10, 2014</a:t>
            </a:r>
            <a:endParaRPr lang="en-US" dirty="0"/>
          </a:p>
        </p:txBody>
      </p:sp>
      <p:sp>
        <p:nvSpPr>
          <p:cNvPr id="5" name="Footer Placeholder 4"/>
          <p:cNvSpPr>
            <a:spLocks noGrp="1"/>
          </p:cNvSpPr>
          <p:nvPr>
            <p:ph type="ftr" sz="quarter" idx="11"/>
          </p:nvPr>
        </p:nvSpPr>
        <p:spPr/>
        <p:txBody>
          <a:bodyPr/>
          <a:lstStyle/>
          <a:p>
            <a:r>
              <a:rPr lang="en-US" smtClean="0"/>
              <a:t>LWVUS 51st Convention in Dallas, Texas</a:t>
            </a:r>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ltLang="en-US"/>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lt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ltLang="en-US"/>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lt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June 6-10, 2014</a:t>
            </a:r>
            <a:endParaRPr lang="en-US" dirty="0"/>
          </a:p>
        </p:txBody>
      </p:sp>
      <p:sp>
        <p:nvSpPr>
          <p:cNvPr id="5" name="Footer Placeholder 4"/>
          <p:cNvSpPr>
            <a:spLocks noGrp="1"/>
          </p:cNvSpPr>
          <p:nvPr>
            <p:ph type="ftr" sz="quarter" idx="11"/>
          </p:nvPr>
        </p:nvSpPr>
        <p:spPr/>
        <p:txBody>
          <a:bodyPr/>
          <a:lstStyle/>
          <a:p>
            <a:r>
              <a:rPr lang="en-US" smtClean="0"/>
              <a:t>LWVUS 51st Convention in Dallas, Texas</a:t>
            </a:r>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June 6-10, 2014</a:t>
            </a:r>
            <a:endParaRPr lang="en-US" dirty="0"/>
          </a:p>
        </p:txBody>
      </p:sp>
      <p:sp>
        <p:nvSpPr>
          <p:cNvPr id="6" name="Footer Placeholder 5"/>
          <p:cNvSpPr>
            <a:spLocks noGrp="1"/>
          </p:cNvSpPr>
          <p:nvPr>
            <p:ph type="ftr" sz="quarter" idx="11"/>
          </p:nvPr>
        </p:nvSpPr>
        <p:spPr/>
        <p:txBody>
          <a:bodyPr/>
          <a:lstStyle/>
          <a:p>
            <a:r>
              <a:rPr lang="en-US" smtClean="0"/>
              <a:t>LWVUS 51st Convention in Dallas, Texas</a:t>
            </a:r>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June 6-10, 2014</a:t>
            </a:r>
            <a:endParaRPr lang="en-US" dirty="0"/>
          </a:p>
        </p:txBody>
      </p:sp>
      <p:sp>
        <p:nvSpPr>
          <p:cNvPr id="8" name="Footer Placeholder 7"/>
          <p:cNvSpPr>
            <a:spLocks noGrp="1"/>
          </p:cNvSpPr>
          <p:nvPr>
            <p:ph type="ftr" sz="quarter" idx="11"/>
          </p:nvPr>
        </p:nvSpPr>
        <p:spPr/>
        <p:txBody>
          <a:bodyPr/>
          <a:lstStyle/>
          <a:p>
            <a:r>
              <a:rPr lang="en-US" smtClean="0"/>
              <a:t>LWVUS 51st Convention in Dallas, Texas</a:t>
            </a:r>
            <a:endParaRPr lang="en-US" dirty="0"/>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June 6-10, 2014</a:t>
            </a:r>
            <a:endParaRPr lang="en-US"/>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June 6-10, 2014</a:t>
            </a:r>
            <a:endParaRPr lang="en-US" dirty="0"/>
          </a:p>
        </p:txBody>
      </p:sp>
      <p:sp>
        <p:nvSpPr>
          <p:cNvPr id="3" name="Footer Placeholder 2"/>
          <p:cNvSpPr>
            <a:spLocks noGrp="1"/>
          </p:cNvSpPr>
          <p:nvPr>
            <p:ph type="ftr" sz="quarter" idx="11"/>
          </p:nvPr>
        </p:nvSpPr>
        <p:spPr/>
        <p:txBody>
          <a:bodyPr/>
          <a:lstStyle/>
          <a:p>
            <a:r>
              <a:rPr lang="en-US" smtClean="0"/>
              <a:t>LWVUS 51st Convention in Dallas, Texas</a:t>
            </a:r>
            <a:endParaRPr lang="en-US" dirty="0"/>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June 6-10, 2014</a:t>
            </a:r>
            <a:endParaRPr lang="en-US" dirty="0"/>
          </a:p>
        </p:txBody>
      </p:sp>
      <p:sp>
        <p:nvSpPr>
          <p:cNvPr id="6" name="Footer Placeholder 5"/>
          <p:cNvSpPr>
            <a:spLocks noGrp="1"/>
          </p:cNvSpPr>
          <p:nvPr>
            <p:ph type="ftr" sz="quarter" idx="11"/>
          </p:nvPr>
        </p:nvSpPr>
        <p:spPr/>
        <p:txBody>
          <a:bodyPr/>
          <a:lstStyle/>
          <a:p>
            <a:r>
              <a:rPr lang="en-US" smtClean="0"/>
              <a:t>LWVUS 51st Convention in Dallas, Texas</a:t>
            </a:r>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June 6-10, 2014</a:t>
            </a:r>
            <a:endParaRPr lang="en-US" dirty="0"/>
          </a:p>
        </p:txBody>
      </p:sp>
      <p:sp>
        <p:nvSpPr>
          <p:cNvPr id="6" name="Footer Placeholder 5"/>
          <p:cNvSpPr>
            <a:spLocks noGrp="1"/>
          </p:cNvSpPr>
          <p:nvPr>
            <p:ph type="ftr" sz="quarter" idx="11"/>
          </p:nvPr>
        </p:nvSpPr>
        <p:spPr/>
        <p:txBody>
          <a:bodyPr/>
          <a:lstStyle/>
          <a:p>
            <a:r>
              <a:rPr lang="en-US" smtClean="0"/>
              <a:t>LWVUS 51st Convention in Dallas, Texas</a:t>
            </a:r>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lt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lt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pic>
        <p:nvPicPr>
          <p:cNvPr id="7" name="Picture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87328" y="4476750"/>
            <a:ext cx="762000" cy="762000"/>
          </a:xfrm>
          <a:prstGeom prst="rect">
            <a:avLst/>
          </a:prstGeom>
        </p:spPr>
      </p:pic>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50" r:id="rId12"/>
    <p:sldLayoutId id="2147483654"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endParaRPr lang="en-US" alt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en-US" alt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2.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15.xml"/><Relationship Id="rId5"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 Id="rId4" Type="http://schemas.microsoft.com/office/2007/relationships/hdphoto" Target="../media/hdphoto5.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microsoft.com/office/2007/relationships/hdphoto" Target="../media/hdphoto6.wdp"/></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microsoft.com/office/2007/relationships/hdphoto" Target="../media/hdphoto5.wdp"/></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15.xml"/><Relationship Id="rId4"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www.google.com/imgres?imgurl=http://upload.wikimedia.org/wikipedia/commons/3/38/Rhinoc%C3%A9ros_blanc_JHE.jpg&amp;imgrefurl=http://en.wikipedia.org/wiki/White_rhinoceros&amp;h=735&amp;w=1356&amp;tbnid=VjR9O482pf4AxM:&amp;zoom=1&amp;docid=fXm1QHyl7RdYiM&amp;hl=en&amp;ei=8dZUVcT3M47roATI7YHADA&amp;tbm=isch&amp;ved=0CCAQMygEMAQ"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sz="6000" dirty="0">
                <a:effectLst/>
              </a:rPr>
              <a:t>The Rhino in the </a:t>
            </a:r>
            <a:r>
              <a:rPr lang="en-US" sz="6000" dirty="0" smtClean="0">
                <a:effectLst/>
              </a:rPr>
              <a:t>Room</a:t>
            </a:r>
            <a:endParaRPr lang="en-US" sz="6000" dirty="0"/>
          </a:p>
        </p:txBody>
      </p:sp>
      <p:sp>
        <p:nvSpPr>
          <p:cNvPr id="3" name="Subtitle 2"/>
          <p:cNvSpPr>
            <a:spLocks noGrp="1"/>
          </p:cNvSpPr>
          <p:nvPr>
            <p:ph type="subTitle" idx="1"/>
          </p:nvPr>
        </p:nvSpPr>
        <p:spPr>
          <a:xfrm>
            <a:off x="228600" y="1809750"/>
            <a:ext cx="8915400" cy="2609850"/>
          </a:xfrm>
        </p:spPr>
        <p:txBody>
          <a:bodyPr/>
          <a:lstStyle/>
          <a:p>
            <a:r>
              <a:rPr lang="en-US" i="1" dirty="0">
                <a:solidFill>
                  <a:srgbClr val="00FFFF"/>
                </a:solidFill>
              </a:rPr>
              <a:t>In Pursuit of a More “Leaderful” </a:t>
            </a:r>
            <a:r>
              <a:rPr lang="en-US" i="1" dirty="0" smtClean="0">
                <a:solidFill>
                  <a:srgbClr val="00FFFF"/>
                </a:solidFill>
              </a:rPr>
              <a:t>Organization</a:t>
            </a:r>
          </a:p>
          <a:p>
            <a:endParaRPr lang="en-US" dirty="0" smtClean="0"/>
          </a:p>
          <a:p>
            <a:endParaRPr lang="en-US" dirty="0" smtClean="0"/>
          </a:p>
          <a:p>
            <a:r>
              <a:rPr lang="en-US" sz="2000" i="1" dirty="0" smtClean="0"/>
              <a:t>First presented at LWV Convention 2014 by Melissa Breach, LWVC Executive Director</a:t>
            </a:r>
          </a:p>
          <a:p>
            <a:r>
              <a:rPr lang="en-US" sz="2000" i="1" dirty="0" smtClean="0"/>
              <a:t>Adapted for LWVC Convention 2015 by Jennifer Waggoner, LWVC Director</a:t>
            </a:r>
            <a:endParaRPr lang="en-US" sz="2000" i="1" dirty="0"/>
          </a:p>
        </p:txBody>
      </p:sp>
    </p:spTree>
    <p:extLst>
      <p:ext uri="{BB962C8B-B14F-4D97-AF65-F5344CB8AC3E}">
        <p14:creationId xmlns:p14="http://schemas.microsoft.com/office/powerpoint/2010/main" val="3312981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857250"/>
            <a:ext cx="10668000" cy="7162800"/>
          </a:xfrm>
          <a:prstGeom prst="rect">
            <a:avLst/>
          </a:prstGeom>
          <a:gradFill flip="none" rotWithShape="1">
            <a:gsLst>
              <a:gs pos="51000">
                <a:schemeClr val="bg1"/>
              </a:gs>
              <a:gs pos="75000">
                <a:schemeClr val="bg2">
                  <a:lumMod val="50000"/>
                </a:schemeClr>
              </a:gs>
              <a:gs pos="87000">
                <a:schemeClr val="bg1">
                  <a:lumMod val="95000"/>
                  <a:lumOff val="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70" name="Rectangle 2"/>
          <p:cNvSpPr>
            <a:spLocks noGrp="1" noChangeArrowheads="1"/>
          </p:cNvSpPr>
          <p:nvPr>
            <p:ph type="title"/>
          </p:nvPr>
        </p:nvSpPr>
        <p:spPr/>
        <p:txBody>
          <a:bodyPr>
            <a:noAutofit/>
          </a:bodyPr>
          <a:lstStyle/>
          <a:p>
            <a:pPr eaLnBrk="1" hangingPunct="1">
              <a:defRPr/>
            </a:pPr>
            <a:r>
              <a:rPr lang="en-US" altLang="en-US" sz="6600" b="1" dirty="0" smtClean="0"/>
              <a:t>3 Objectives </a:t>
            </a:r>
          </a:p>
        </p:txBody>
      </p:sp>
      <p:sp>
        <p:nvSpPr>
          <p:cNvPr id="3075" name="Rectangle 5"/>
          <p:cNvSpPr>
            <a:spLocks noGrp="1" noChangeArrowheads="1"/>
          </p:cNvSpPr>
          <p:nvPr>
            <p:ph idx="1"/>
          </p:nvPr>
        </p:nvSpPr>
        <p:spPr>
          <a:xfrm>
            <a:off x="-152400" y="1123950"/>
            <a:ext cx="9296400" cy="3794760"/>
          </a:xfrm>
        </p:spPr>
        <p:txBody>
          <a:bodyPr>
            <a:noAutofit/>
          </a:bodyPr>
          <a:lstStyle/>
          <a:p>
            <a:pPr marL="971550" lvl="1" indent="-514350">
              <a:buFont typeface="+mj-lt"/>
              <a:buAutoNum type="arabicPeriod"/>
            </a:pPr>
            <a:r>
              <a:rPr lang="en-US" sz="4400" b="1" dirty="0" smtClean="0">
                <a:solidFill>
                  <a:srgbClr val="00FFFF"/>
                </a:solidFill>
              </a:rPr>
              <a:t>Contemplate &amp; inspire </a:t>
            </a:r>
            <a:r>
              <a:rPr lang="en-US" sz="4400" dirty="0" smtClean="0"/>
              <a:t>each other </a:t>
            </a:r>
          </a:p>
          <a:p>
            <a:pPr marL="971550" lvl="1" indent="-514350">
              <a:buFont typeface="+mj-lt"/>
              <a:buAutoNum type="arabicPeriod"/>
            </a:pPr>
            <a:r>
              <a:rPr lang="en-US" sz="4400" dirty="0" smtClean="0"/>
              <a:t>Introduce </a:t>
            </a:r>
            <a:r>
              <a:rPr lang="en-US" sz="4400" b="1" dirty="0" err="1" smtClean="0">
                <a:solidFill>
                  <a:srgbClr val="00FFFF"/>
                </a:solidFill>
              </a:rPr>
              <a:t>Leaderful</a:t>
            </a:r>
            <a:r>
              <a:rPr lang="en-US" sz="4400" b="1" dirty="0" smtClean="0">
                <a:solidFill>
                  <a:srgbClr val="00FFFF"/>
                </a:solidFill>
              </a:rPr>
              <a:t> Practice</a:t>
            </a:r>
          </a:p>
          <a:p>
            <a:pPr marL="971550" lvl="1" indent="-514350">
              <a:buFont typeface="+mj-lt"/>
              <a:buAutoNum type="arabicPeriod"/>
            </a:pPr>
            <a:r>
              <a:rPr lang="en-US" sz="4400" dirty="0" smtClean="0"/>
              <a:t>Consider whether this will help you and your League </a:t>
            </a:r>
            <a:r>
              <a:rPr lang="en-US" sz="4400" b="1" dirty="0" smtClean="0">
                <a:solidFill>
                  <a:srgbClr val="00FFFF"/>
                </a:solidFill>
              </a:rPr>
              <a:t>after Convention</a:t>
            </a:r>
          </a:p>
        </p:txBody>
      </p:sp>
    </p:spTree>
    <p:extLst>
      <p:ext uri="{BB962C8B-B14F-4D97-AF65-F5344CB8AC3E}">
        <p14:creationId xmlns:p14="http://schemas.microsoft.com/office/powerpoint/2010/main" val="327853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14 at 14.05.4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
            <a:ext cx="9269373" cy="6924316"/>
          </a:xfrm>
          <a:prstGeom prst="rect">
            <a:avLst/>
          </a:prstGeom>
        </p:spPr>
      </p:pic>
      <p:sp>
        <p:nvSpPr>
          <p:cNvPr id="5" name="Rectangle 5"/>
          <p:cNvSpPr txBox="1">
            <a:spLocks noChangeArrowheads="1"/>
          </p:cNvSpPr>
          <p:nvPr/>
        </p:nvSpPr>
        <p:spPr>
          <a:xfrm>
            <a:off x="-228600" y="3714750"/>
            <a:ext cx="9372600" cy="1889760"/>
          </a:xfrm>
          <a:prstGeom prst="rect">
            <a:avLst/>
          </a:prstGeom>
          <a:solidFill>
            <a:schemeClr val="bg1">
              <a:alpha val="55000"/>
            </a:schemeClr>
          </a:solidFill>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1"/>
            <a:r>
              <a:rPr lang="en-US" sz="4000" b="1" dirty="0" smtClean="0">
                <a:solidFill>
                  <a:srgbClr val="E46C0A"/>
                </a:solidFill>
              </a:rPr>
              <a:t>Contemplate and inspire </a:t>
            </a:r>
            <a:r>
              <a:rPr lang="en-US" sz="4000" dirty="0" smtClean="0"/>
              <a:t>each other to see current conditions and timeless truths</a:t>
            </a:r>
          </a:p>
        </p:txBody>
      </p:sp>
    </p:spTree>
    <p:extLst>
      <p:ext uri="{BB962C8B-B14F-4D97-AF65-F5344CB8AC3E}">
        <p14:creationId xmlns:p14="http://schemas.microsoft.com/office/powerpoint/2010/main" val="208277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57349"/>
            <a:ext cx="8229600" cy="2937273"/>
          </a:xfrm>
        </p:spPr>
        <p:txBody>
          <a:bodyPr>
            <a:normAutofit fontScale="70000" lnSpcReduction="20000"/>
          </a:bodyPr>
          <a:lstStyle/>
          <a:p>
            <a:pPr algn="ctr"/>
            <a:r>
              <a:rPr lang="en-US" sz="8800" dirty="0" smtClean="0"/>
              <a:t>Name</a:t>
            </a:r>
          </a:p>
          <a:p>
            <a:pPr algn="ctr"/>
            <a:r>
              <a:rPr lang="en-US" sz="8800" dirty="0" smtClean="0"/>
              <a:t>League</a:t>
            </a:r>
          </a:p>
          <a:p>
            <a:pPr algn="ctr"/>
            <a:r>
              <a:rPr lang="en-US" sz="8800" dirty="0" smtClean="0"/>
              <a:t>What Defines a Leader?</a:t>
            </a:r>
            <a:endParaRPr lang="en-US" sz="8800" dirty="0"/>
          </a:p>
        </p:txBody>
      </p:sp>
      <p:sp>
        <p:nvSpPr>
          <p:cNvPr id="3" name="Title 2"/>
          <p:cNvSpPr>
            <a:spLocks noGrp="1"/>
          </p:cNvSpPr>
          <p:nvPr>
            <p:ph type="title"/>
          </p:nvPr>
        </p:nvSpPr>
        <p:spPr>
          <a:xfrm>
            <a:off x="457200" y="205978"/>
            <a:ext cx="8229600" cy="1527572"/>
          </a:xfrm>
        </p:spPr>
        <p:txBody>
          <a:bodyPr>
            <a:noAutofit/>
          </a:bodyPr>
          <a:lstStyle/>
          <a:p>
            <a:r>
              <a:rPr lang="en-US" sz="8000" dirty="0" smtClean="0">
                <a:solidFill>
                  <a:srgbClr val="00FFFF"/>
                </a:solidFill>
              </a:rPr>
              <a:t>10 </a:t>
            </a:r>
            <a:r>
              <a:rPr lang="en-US" sz="8000" dirty="0">
                <a:solidFill>
                  <a:srgbClr val="00FFFF"/>
                </a:solidFill>
              </a:rPr>
              <a:t>M</a:t>
            </a:r>
            <a:r>
              <a:rPr lang="en-US" sz="8000" dirty="0" smtClean="0">
                <a:solidFill>
                  <a:srgbClr val="00FFFF"/>
                </a:solidFill>
              </a:rPr>
              <a:t>inutes</a:t>
            </a:r>
            <a:endParaRPr lang="en-US" sz="8000" dirty="0">
              <a:solidFill>
                <a:srgbClr val="00FFFF"/>
              </a:solidFill>
            </a:endParaRPr>
          </a:p>
        </p:txBody>
      </p:sp>
    </p:spTree>
    <p:extLst>
      <p:ext uri="{BB962C8B-B14F-4D97-AF65-F5344CB8AC3E}">
        <p14:creationId xmlns:p14="http://schemas.microsoft.com/office/powerpoint/2010/main" val="29400748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5-14 at 14.05.4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50"/>
            <a:ext cx="9269373" cy="6924316"/>
          </a:xfrm>
          <a:prstGeom prst="rect">
            <a:avLst/>
          </a:prstGeom>
        </p:spPr>
      </p:pic>
      <p:sp>
        <p:nvSpPr>
          <p:cNvPr id="5" name="Rectangle 5"/>
          <p:cNvSpPr txBox="1">
            <a:spLocks noChangeArrowheads="1"/>
          </p:cNvSpPr>
          <p:nvPr/>
        </p:nvSpPr>
        <p:spPr>
          <a:xfrm>
            <a:off x="-228600" y="3714750"/>
            <a:ext cx="9372600" cy="1889760"/>
          </a:xfrm>
          <a:prstGeom prst="rect">
            <a:avLst/>
          </a:prstGeom>
          <a:solidFill>
            <a:schemeClr val="bg1">
              <a:alpha val="55000"/>
            </a:schemeClr>
          </a:solidFill>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1"/>
            <a:r>
              <a:rPr lang="en-US" sz="4000" b="1" dirty="0" smtClean="0">
                <a:solidFill>
                  <a:srgbClr val="00FFFF"/>
                </a:solidFill>
              </a:rPr>
              <a:t>Contemplate and inspire </a:t>
            </a:r>
            <a:r>
              <a:rPr lang="en-US" sz="4000" dirty="0" smtClean="0"/>
              <a:t>each other to see current conditions and timeless truths</a:t>
            </a:r>
          </a:p>
        </p:txBody>
      </p:sp>
    </p:spTree>
    <p:extLst>
      <p:ext uri="{BB962C8B-B14F-4D97-AF65-F5344CB8AC3E}">
        <p14:creationId xmlns:p14="http://schemas.microsoft.com/office/powerpoint/2010/main" val="349105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31750"/>
            <a:ext cx="8229600" cy="857250"/>
          </a:xfrm>
        </p:spPr>
        <p:txBody>
          <a:bodyPr>
            <a:normAutofit/>
          </a:bodyPr>
          <a:lstStyle/>
          <a:p>
            <a:pPr eaLnBrk="1" hangingPunct="1">
              <a:defRPr/>
            </a:pPr>
            <a:r>
              <a:rPr lang="en-US" altLang="en-US" sz="4800" dirty="0" smtClean="0">
                <a:solidFill>
                  <a:srgbClr val="00FFFF"/>
                </a:solidFill>
              </a:rPr>
              <a:t>Introductions and Assumptions </a:t>
            </a:r>
          </a:p>
        </p:txBody>
      </p:sp>
      <p:sp>
        <p:nvSpPr>
          <p:cNvPr id="3075" name="Rectangle 5"/>
          <p:cNvSpPr>
            <a:spLocks noGrp="1" noChangeArrowheads="1"/>
          </p:cNvSpPr>
          <p:nvPr>
            <p:ph idx="1"/>
          </p:nvPr>
        </p:nvSpPr>
        <p:spPr>
          <a:xfrm>
            <a:off x="152400" y="800100"/>
            <a:ext cx="8991600" cy="4343400"/>
          </a:xfrm>
        </p:spPr>
        <p:txBody>
          <a:bodyPr>
            <a:normAutofit lnSpcReduction="10000"/>
          </a:bodyPr>
          <a:lstStyle/>
          <a:p>
            <a:pPr marL="1600200" lvl="1" indent="-1143000">
              <a:buFont typeface="+mj-lt"/>
              <a:buAutoNum type="arabicPeriod"/>
            </a:pPr>
            <a:r>
              <a:rPr lang="en-US" sz="6600" dirty="0" smtClean="0"/>
              <a:t>Learners and teachers</a:t>
            </a:r>
          </a:p>
          <a:p>
            <a:pPr marL="1600200" lvl="1" indent="-1143000">
              <a:buFont typeface="+mj-lt"/>
              <a:buAutoNum type="arabicPeriod"/>
            </a:pPr>
            <a:r>
              <a:rPr lang="en-US" sz="6600" dirty="0" smtClean="0"/>
              <a:t>Agents of change</a:t>
            </a:r>
          </a:p>
          <a:p>
            <a:pPr marL="1600200" lvl="1" indent="-1143000">
              <a:buFont typeface="+mj-lt"/>
              <a:buAutoNum type="arabicPeriod"/>
            </a:pPr>
            <a:r>
              <a:rPr lang="en-US" sz="6600" dirty="0" smtClean="0"/>
              <a:t>Safe space </a:t>
            </a:r>
          </a:p>
          <a:p>
            <a:pPr marL="971550" lvl="1" indent="-514350">
              <a:buFont typeface="+mj-lt"/>
              <a:buAutoNum type="arabicPeriod"/>
            </a:pPr>
            <a:endParaRPr lang="en-US" sz="6600" dirty="0" smtClean="0"/>
          </a:p>
          <a:p>
            <a:pPr marL="971550" lvl="1" indent="-514350">
              <a:buFont typeface="+mj-lt"/>
              <a:buAutoNum type="arabicPeriod"/>
            </a:pPr>
            <a:endParaRPr lang="en-US" dirty="0"/>
          </a:p>
        </p:txBody>
      </p:sp>
    </p:spTree>
    <p:extLst>
      <p:ext uri="{BB962C8B-B14F-4D97-AF65-F5344CB8AC3E}">
        <p14:creationId xmlns:p14="http://schemas.microsoft.com/office/powerpoint/2010/main" val="72275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Assessing Challenges in California</a:t>
            </a:r>
            <a:endParaRPr lang="en-US" dirty="0">
              <a:solidFill>
                <a:srgbClr val="00FFFF"/>
              </a:solidFill>
            </a:endParaRPr>
          </a:p>
        </p:txBody>
      </p:sp>
      <p:sp>
        <p:nvSpPr>
          <p:cNvPr id="3" name="Content Placeholder 2"/>
          <p:cNvSpPr>
            <a:spLocks noGrp="1"/>
          </p:cNvSpPr>
          <p:nvPr>
            <p:ph idx="1"/>
          </p:nvPr>
        </p:nvSpPr>
        <p:spPr/>
        <p:txBody>
          <a:bodyPr>
            <a:noAutofit/>
          </a:bodyPr>
          <a:lstStyle/>
          <a:p>
            <a:r>
              <a:rPr lang="en-US" sz="4400" dirty="0" smtClean="0"/>
              <a:t>Conversation Mapping</a:t>
            </a:r>
          </a:p>
          <a:p>
            <a:r>
              <a:rPr lang="en-US" sz="4400" dirty="0" smtClean="0"/>
              <a:t>Landscape Study</a:t>
            </a:r>
          </a:p>
          <a:p>
            <a:r>
              <a:rPr lang="en-US" sz="4400" dirty="0" smtClean="0"/>
              <a:t>Surveys: </a:t>
            </a:r>
            <a:r>
              <a:rPr lang="en-US" dirty="0" smtClean="0"/>
              <a:t>Leadership, Membership, Voter Service, Program Planning</a:t>
            </a:r>
          </a:p>
        </p:txBody>
      </p:sp>
    </p:spTree>
    <p:extLst>
      <p:ext uri="{BB962C8B-B14F-4D97-AF65-F5344CB8AC3E}">
        <p14:creationId xmlns:p14="http://schemas.microsoft.com/office/powerpoint/2010/main" val="37093278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Conversation Mapping</a:t>
            </a:r>
            <a:endParaRPr lang="en-US" dirty="0"/>
          </a:p>
        </p:txBody>
      </p:sp>
      <p:pic>
        <p:nvPicPr>
          <p:cNvPr id="4" name="Content Placeholder 3" descr="Screen Shot 2015-05-14 at 14.43.10.png"/>
          <p:cNvPicPr>
            <a:picLocks noGrp="1" noChangeAspect="1"/>
          </p:cNvPicPr>
          <p:nvPr>
            <p:ph idx="1"/>
          </p:nvPr>
        </p:nvPicPr>
        <p:blipFill>
          <a:blip r:embed="rId3">
            <a:extLst>
              <a:ext uri="{28A0092B-C50C-407E-A947-70E740481C1C}">
                <a14:useLocalDpi xmlns:a14="http://schemas.microsoft.com/office/drawing/2010/main" val="0"/>
              </a:ext>
            </a:extLst>
          </a:blip>
          <a:srcRect t="22248" b="22248"/>
          <a:stretch>
            <a:fillRect/>
          </a:stretch>
        </p:blipFill>
        <p:spPr/>
      </p:pic>
    </p:spTree>
    <p:extLst>
      <p:ext uri="{BB962C8B-B14F-4D97-AF65-F5344CB8AC3E}">
        <p14:creationId xmlns:p14="http://schemas.microsoft.com/office/powerpoint/2010/main" val="2013520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3657600" cy="3661171"/>
          </a:xfrm>
        </p:spPr>
        <p:txBody>
          <a:bodyPr/>
          <a:lstStyle/>
          <a:p>
            <a:r>
              <a:rPr lang="en-US" dirty="0" smtClean="0"/>
              <a:t>Landscape Survey</a:t>
            </a:r>
            <a:endParaRPr lang="en-US" dirty="0"/>
          </a:p>
        </p:txBody>
      </p:sp>
      <p:pic>
        <p:nvPicPr>
          <p:cNvPr id="6" name="Picture 5" descr="melissa-breach.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400050"/>
            <a:ext cx="3846202" cy="6112256"/>
          </a:xfrm>
          <a:prstGeom prst="rect">
            <a:avLst/>
          </a:prstGeom>
        </p:spPr>
      </p:pic>
    </p:spTree>
    <p:extLst>
      <p:ext uri="{BB962C8B-B14F-4D97-AF65-F5344CB8AC3E}">
        <p14:creationId xmlns:p14="http://schemas.microsoft.com/office/powerpoint/2010/main" val="517598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50"/>
            <a:ext cx="8229600" cy="480060"/>
          </a:xfrm>
        </p:spPr>
        <p:txBody>
          <a:bodyPr>
            <a:normAutofit fontScale="90000"/>
          </a:bodyPr>
          <a:lstStyle/>
          <a:p>
            <a:r>
              <a:rPr lang="en-US" dirty="0" smtClean="0"/>
              <a:t>Leadership Survey Findings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5922961"/>
              </p:ext>
            </p:extLst>
          </p:nvPr>
        </p:nvGraphicFramePr>
        <p:xfrm>
          <a:off x="152400" y="590552"/>
          <a:ext cx="8589620" cy="4452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174524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Leaderful Practice?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60562995"/>
              </p:ext>
            </p:extLst>
          </p:nvPr>
        </p:nvGraphicFramePr>
        <p:xfrm>
          <a:off x="0" y="1200150"/>
          <a:ext cx="9118600"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4478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9" name="Picture 8" descr="Screen Shot 2015-05-14 at 11.42.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 y="-171450"/>
            <a:ext cx="9143999" cy="5345999"/>
          </a:xfrm>
          <a:prstGeom prst="rect">
            <a:avLst/>
          </a:prstGeom>
        </p:spPr>
      </p:pic>
      <p:sp>
        <p:nvSpPr>
          <p:cNvPr id="7" name="Rectangle 6"/>
          <p:cNvSpPr/>
          <p:nvPr/>
        </p:nvSpPr>
        <p:spPr>
          <a:xfrm>
            <a:off x="2819401" y="4781550"/>
            <a:ext cx="6562725" cy="369332"/>
          </a:xfrm>
          <a:prstGeom prst="rect">
            <a:avLst/>
          </a:prstGeom>
        </p:spPr>
        <p:txBody>
          <a:bodyPr wrap="square">
            <a:spAutoFit/>
          </a:bodyPr>
          <a:lstStyle/>
          <a:p>
            <a:r>
              <a:rPr lang="pl-PL" dirty="0">
                <a:solidFill>
                  <a:schemeClr val="bg1"/>
                </a:solidFill>
                <a:hlinkClick r:id="rId4"/>
              </a:rPr>
              <a:t>http://upload.wikimedia.org/wikipedia/commons/2/2f/Rhino.svg</a:t>
            </a:r>
          </a:p>
        </p:txBody>
      </p:sp>
    </p:spTree>
    <p:extLst>
      <p:ext uri="{BB962C8B-B14F-4D97-AF65-F5344CB8AC3E}">
        <p14:creationId xmlns:p14="http://schemas.microsoft.com/office/powerpoint/2010/main" val="17545891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Leaderful Practice?</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5959542"/>
              </p:ext>
            </p:extLst>
          </p:nvPr>
        </p:nvGraphicFramePr>
        <p:xfrm>
          <a:off x="0" y="1200150"/>
          <a:ext cx="9118600"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69575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First Table Exercise</a:t>
            </a:r>
            <a:endParaRPr lang="en-US" dirty="0">
              <a:solidFill>
                <a:srgbClr val="00FFFF"/>
              </a:solidFill>
            </a:endParaRPr>
          </a:p>
        </p:txBody>
      </p:sp>
      <p:sp>
        <p:nvSpPr>
          <p:cNvPr id="3" name="Content Placeholder 2"/>
          <p:cNvSpPr>
            <a:spLocks noGrp="1"/>
          </p:cNvSpPr>
          <p:nvPr>
            <p:ph idx="1"/>
          </p:nvPr>
        </p:nvSpPr>
        <p:spPr>
          <a:xfrm>
            <a:off x="0" y="1047750"/>
            <a:ext cx="9144000" cy="4724400"/>
          </a:xfrm>
        </p:spPr>
        <p:txBody>
          <a:bodyPr>
            <a:normAutofit/>
          </a:bodyPr>
          <a:lstStyle/>
          <a:p>
            <a:pPr marL="857250" lvl="1" indent="-457200">
              <a:buFont typeface="+mj-lt"/>
              <a:buAutoNum type="arabicPeriod"/>
            </a:pPr>
            <a:r>
              <a:rPr lang="en-US" sz="4800" dirty="0" smtClean="0"/>
              <a:t> Select </a:t>
            </a:r>
            <a:r>
              <a:rPr lang="en-US" sz="4800" dirty="0" smtClean="0">
                <a:solidFill>
                  <a:srgbClr val="00FFFF"/>
                </a:solidFill>
              </a:rPr>
              <a:t>facilitator</a:t>
            </a:r>
          </a:p>
          <a:p>
            <a:pPr marL="400050" lvl="1" indent="0" algn="ctr">
              <a:buNone/>
            </a:pPr>
            <a:r>
              <a:rPr lang="en-US" sz="3600" i="1" dirty="0" smtClean="0"/>
              <a:t>Consensus</a:t>
            </a:r>
          </a:p>
          <a:p>
            <a:pPr marL="400050" lvl="1" indent="0" algn="ctr">
              <a:buNone/>
            </a:pPr>
            <a:r>
              <a:rPr lang="en-US" sz="3600" i="1" dirty="0" smtClean="0"/>
              <a:t>Engaged</a:t>
            </a:r>
          </a:p>
          <a:p>
            <a:pPr marL="400050" lvl="1" indent="0" algn="ctr">
              <a:buNone/>
            </a:pPr>
            <a:r>
              <a:rPr lang="en-US" sz="3600" i="1" dirty="0" smtClean="0"/>
              <a:t>Documentation</a:t>
            </a:r>
          </a:p>
          <a:p>
            <a:pPr marL="400050" lvl="1" indent="0" algn="ctr">
              <a:buNone/>
            </a:pPr>
            <a:r>
              <a:rPr lang="en-US" sz="3600" i="1" dirty="0" smtClean="0"/>
              <a:t>Time</a:t>
            </a:r>
            <a:r>
              <a:rPr lang="en-US" sz="3600" dirty="0" smtClean="0"/>
              <a:t>	</a:t>
            </a:r>
            <a:endParaRPr lang="en-US" sz="3600" dirty="0"/>
          </a:p>
        </p:txBody>
      </p:sp>
    </p:spTree>
    <p:extLst>
      <p:ext uri="{BB962C8B-B14F-4D97-AF65-F5344CB8AC3E}">
        <p14:creationId xmlns:p14="http://schemas.microsoft.com/office/powerpoint/2010/main" val="702196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First Table Exercise</a:t>
            </a:r>
            <a:endParaRPr lang="en-US" dirty="0">
              <a:solidFill>
                <a:srgbClr val="00FFFF"/>
              </a:solidFill>
            </a:endParaRPr>
          </a:p>
        </p:txBody>
      </p:sp>
      <p:sp>
        <p:nvSpPr>
          <p:cNvPr id="3" name="Content Placeholder 2"/>
          <p:cNvSpPr>
            <a:spLocks noGrp="1"/>
          </p:cNvSpPr>
          <p:nvPr>
            <p:ph idx="1"/>
          </p:nvPr>
        </p:nvSpPr>
        <p:spPr>
          <a:xfrm>
            <a:off x="0" y="1047750"/>
            <a:ext cx="9144000" cy="4724400"/>
          </a:xfrm>
        </p:spPr>
        <p:txBody>
          <a:bodyPr>
            <a:normAutofit/>
          </a:bodyPr>
          <a:lstStyle/>
          <a:p>
            <a:pPr marL="857250" lvl="1" indent="-457200">
              <a:buFont typeface="+mj-lt"/>
              <a:buAutoNum type="arabicPeriod"/>
            </a:pPr>
            <a:r>
              <a:rPr lang="en-US" sz="4800" dirty="0" smtClean="0"/>
              <a:t> Select </a:t>
            </a:r>
            <a:r>
              <a:rPr lang="en-US" sz="4800" dirty="0" smtClean="0">
                <a:solidFill>
                  <a:srgbClr val="00FFFF"/>
                </a:solidFill>
              </a:rPr>
              <a:t>facilitator</a:t>
            </a:r>
          </a:p>
          <a:p>
            <a:pPr marL="400050" lvl="1" indent="0" algn="ctr">
              <a:buNone/>
            </a:pPr>
            <a:r>
              <a:rPr lang="en-US" sz="3600" i="1" dirty="0" smtClean="0"/>
              <a:t>Consensus</a:t>
            </a:r>
          </a:p>
          <a:p>
            <a:pPr marL="400050" lvl="1" indent="0" algn="ctr">
              <a:buNone/>
            </a:pPr>
            <a:r>
              <a:rPr lang="en-US" sz="3600" i="1" dirty="0" smtClean="0"/>
              <a:t>Engaged</a:t>
            </a:r>
          </a:p>
          <a:p>
            <a:pPr marL="400050" lvl="1" indent="0" algn="ctr">
              <a:buNone/>
            </a:pPr>
            <a:r>
              <a:rPr lang="en-US" sz="3600" i="1" dirty="0" smtClean="0"/>
              <a:t>Documentation</a:t>
            </a:r>
          </a:p>
          <a:p>
            <a:pPr marL="400050" lvl="1" indent="0" algn="ctr">
              <a:buNone/>
            </a:pPr>
            <a:r>
              <a:rPr lang="en-US" sz="3600" i="1" dirty="0" smtClean="0"/>
              <a:t>Time</a:t>
            </a:r>
            <a:r>
              <a:rPr lang="en-US" sz="3600" dirty="0" smtClean="0"/>
              <a:t>	</a:t>
            </a:r>
            <a:endParaRPr lang="en-US" sz="3600" dirty="0"/>
          </a:p>
        </p:txBody>
      </p:sp>
      <p:sp>
        <p:nvSpPr>
          <p:cNvPr id="4" name="TextBox 3"/>
          <p:cNvSpPr txBox="1"/>
          <p:nvPr/>
        </p:nvSpPr>
        <p:spPr>
          <a:xfrm rot="1955944">
            <a:off x="2626223" y="1183396"/>
            <a:ext cx="8492126" cy="1200329"/>
          </a:xfrm>
          <a:prstGeom prst="rect">
            <a:avLst/>
          </a:prstGeom>
          <a:solidFill>
            <a:schemeClr val="bg1"/>
          </a:solidFill>
        </p:spPr>
        <p:txBody>
          <a:bodyPr wrap="square" rtlCol="0">
            <a:spAutoFit/>
          </a:bodyPr>
          <a:lstStyle/>
          <a:p>
            <a:r>
              <a:rPr lang="en-US" sz="7200" dirty="0" smtClean="0">
                <a:solidFill>
                  <a:srgbClr val="FFFF00"/>
                </a:solidFill>
                <a:latin typeface="Arial Black"/>
                <a:cs typeface="Arial Black"/>
              </a:rPr>
              <a:t>    30 seconds</a:t>
            </a:r>
            <a:endParaRPr lang="en-US" sz="7200" dirty="0">
              <a:solidFill>
                <a:srgbClr val="FFFF00"/>
              </a:solidFill>
              <a:latin typeface="Arial Black"/>
              <a:cs typeface="Arial Black"/>
            </a:endParaRPr>
          </a:p>
        </p:txBody>
      </p:sp>
    </p:spTree>
    <p:extLst>
      <p:ext uri="{BB962C8B-B14F-4D97-AF65-F5344CB8AC3E}">
        <p14:creationId xmlns:p14="http://schemas.microsoft.com/office/powerpoint/2010/main" val="15948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First Table Exercise</a:t>
            </a:r>
            <a:endParaRPr lang="en-US" dirty="0">
              <a:solidFill>
                <a:srgbClr val="00FFFF"/>
              </a:solidFill>
            </a:endParaRPr>
          </a:p>
        </p:txBody>
      </p:sp>
      <p:sp>
        <p:nvSpPr>
          <p:cNvPr id="3" name="Content Placeholder 2"/>
          <p:cNvSpPr>
            <a:spLocks noGrp="1"/>
          </p:cNvSpPr>
          <p:nvPr>
            <p:ph idx="1"/>
          </p:nvPr>
        </p:nvSpPr>
        <p:spPr>
          <a:xfrm>
            <a:off x="0" y="1047750"/>
            <a:ext cx="9144000" cy="4724400"/>
          </a:xfrm>
        </p:spPr>
        <p:txBody>
          <a:bodyPr>
            <a:normAutofit/>
          </a:bodyPr>
          <a:lstStyle/>
          <a:p>
            <a:pPr marL="400050" lvl="1" indent="0">
              <a:buNone/>
            </a:pPr>
            <a:r>
              <a:rPr lang="en-US" sz="4000" dirty="0" smtClean="0"/>
              <a:t>2. Select a </a:t>
            </a:r>
            <a:r>
              <a:rPr lang="en-US" sz="4000" dirty="0" smtClean="0">
                <a:solidFill>
                  <a:srgbClr val="00FFFF"/>
                </a:solidFill>
              </a:rPr>
              <a:t>challenge</a:t>
            </a:r>
            <a:r>
              <a:rPr lang="en-US" sz="4000" dirty="0" smtClean="0"/>
              <a:t> from the survey = shared by the Leagues </a:t>
            </a:r>
            <a:r>
              <a:rPr lang="en-US" sz="4000" dirty="0"/>
              <a:t>at your table.  </a:t>
            </a:r>
            <a:endParaRPr lang="en-US" sz="4000" dirty="0" smtClean="0"/>
          </a:p>
          <a:p>
            <a:pPr marL="400050" lvl="1" indent="0">
              <a:buNone/>
            </a:pPr>
            <a:endParaRPr lang="en-US" sz="4000" dirty="0" smtClean="0">
              <a:solidFill>
                <a:srgbClr val="E46C0A"/>
              </a:solidFill>
            </a:endParaRPr>
          </a:p>
          <a:p>
            <a:pPr marL="400050" lvl="1" indent="0">
              <a:buNone/>
            </a:pPr>
            <a:r>
              <a:rPr lang="en-US" sz="4000" dirty="0" smtClean="0">
                <a:solidFill>
                  <a:srgbClr val="00FFFF"/>
                </a:solidFill>
              </a:rPr>
              <a:t>Write </a:t>
            </a:r>
            <a:r>
              <a:rPr lang="en-US" sz="4000" dirty="0">
                <a:solidFill>
                  <a:srgbClr val="00FFFF"/>
                </a:solidFill>
              </a:rPr>
              <a:t>it at the top </a:t>
            </a:r>
            <a:r>
              <a:rPr lang="en-US" sz="4000" dirty="0"/>
              <a:t>of a page of flip chart paper.  </a:t>
            </a:r>
            <a:endParaRPr lang="en-US" sz="4000" dirty="0" smtClean="0"/>
          </a:p>
          <a:p>
            <a:pPr marL="400050" lvl="1" indent="0" algn="ctr">
              <a:buNone/>
            </a:pPr>
            <a:r>
              <a:rPr lang="en-US" sz="3200" dirty="0" smtClean="0"/>
              <a:t>	</a:t>
            </a:r>
            <a:endParaRPr lang="en-US" sz="3200" dirty="0"/>
          </a:p>
        </p:txBody>
      </p:sp>
    </p:spTree>
    <p:extLst>
      <p:ext uri="{BB962C8B-B14F-4D97-AF65-F5344CB8AC3E}">
        <p14:creationId xmlns:p14="http://schemas.microsoft.com/office/powerpoint/2010/main" val="344538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50"/>
            <a:ext cx="8229600" cy="480060"/>
          </a:xfrm>
        </p:spPr>
        <p:txBody>
          <a:bodyPr>
            <a:normAutofit fontScale="90000"/>
          </a:bodyPr>
          <a:lstStyle/>
          <a:p>
            <a:r>
              <a:rPr lang="en-US" dirty="0" smtClean="0"/>
              <a:t>Leadership Survey Findings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65025102"/>
              </p:ext>
            </p:extLst>
          </p:nvPr>
        </p:nvGraphicFramePr>
        <p:xfrm>
          <a:off x="152400" y="590552"/>
          <a:ext cx="8589620" cy="4452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75049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50"/>
            <a:ext cx="8229600" cy="480060"/>
          </a:xfrm>
        </p:spPr>
        <p:txBody>
          <a:bodyPr>
            <a:normAutofit fontScale="90000"/>
          </a:bodyPr>
          <a:lstStyle/>
          <a:p>
            <a:r>
              <a:rPr lang="en-US" dirty="0" smtClean="0"/>
              <a:t>Leadership Survey Findings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68042184"/>
              </p:ext>
            </p:extLst>
          </p:nvPr>
        </p:nvGraphicFramePr>
        <p:xfrm>
          <a:off x="152400" y="590552"/>
          <a:ext cx="8589620" cy="4452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rot="1955944">
            <a:off x="3235823" y="1183397"/>
            <a:ext cx="8492126" cy="1200329"/>
          </a:xfrm>
          <a:prstGeom prst="rect">
            <a:avLst/>
          </a:prstGeom>
          <a:solidFill>
            <a:schemeClr val="bg1"/>
          </a:solidFill>
        </p:spPr>
        <p:txBody>
          <a:bodyPr wrap="square" rtlCol="0">
            <a:spAutoFit/>
          </a:bodyPr>
          <a:lstStyle/>
          <a:p>
            <a:r>
              <a:rPr lang="en-US" sz="7200" dirty="0" smtClean="0">
                <a:solidFill>
                  <a:srgbClr val="FFFF00"/>
                </a:solidFill>
                <a:latin typeface="Arial Black"/>
                <a:cs typeface="Arial Black"/>
              </a:rPr>
              <a:t>    5 minutes</a:t>
            </a:r>
            <a:endParaRPr lang="en-US" sz="7200" dirty="0">
              <a:solidFill>
                <a:srgbClr val="FFFF00"/>
              </a:solidFill>
              <a:latin typeface="Arial Black"/>
              <a:cs typeface="Arial Black"/>
            </a:endParaRPr>
          </a:p>
        </p:txBody>
      </p:sp>
    </p:spTree>
    <p:extLst>
      <p:ext uri="{BB962C8B-B14F-4D97-AF65-F5344CB8AC3E}">
        <p14:creationId xmlns:p14="http://schemas.microsoft.com/office/powerpoint/2010/main" val="11638932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75171"/>
          </a:xfrm>
        </p:spPr>
        <p:txBody>
          <a:bodyPr>
            <a:noAutofit/>
          </a:bodyPr>
          <a:lstStyle/>
          <a:p>
            <a:r>
              <a:rPr lang="en-US" sz="4800" dirty="0" smtClean="0">
                <a:solidFill>
                  <a:srgbClr val="00FFFF"/>
                </a:solidFill>
              </a:rPr>
              <a:t>4 Primary Tenets of a</a:t>
            </a:r>
            <a:br>
              <a:rPr lang="en-US" sz="4800" dirty="0" smtClean="0">
                <a:solidFill>
                  <a:srgbClr val="00FFFF"/>
                </a:solidFill>
              </a:rPr>
            </a:br>
            <a:r>
              <a:rPr lang="en-US" sz="4800" dirty="0" err="1" smtClean="0">
                <a:solidFill>
                  <a:srgbClr val="00FFFF"/>
                </a:solidFill>
              </a:rPr>
              <a:t>Leaderful</a:t>
            </a:r>
            <a:r>
              <a:rPr lang="en-US" sz="4800" dirty="0" smtClean="0">
                <a:solidFill>
                  <a:srgbClr val="00FFFF"/>
                </a:solidFill>
              </a:rPr>
              <a:t> Practice</a:t>
            </a:r>
            <a:endParaRPr lang="en-US" sz="4800" dirty="0">
              <a:solidFill>
                <a:srgbClr val="00FFFF"/>
              </a:solidFill>
            </a:endParaRPr>
          </a:p>
        </p:txBody>
      </p:sp>
      <p:sp>
        <p:nvSpPr>
          <p:cNvPr id="3" name="Content Placeholder 2"/>
          <p:cNvSpPr>
            <a:spLocks noGrp="1"/>
          </p:cNvSpPr>
          <p:nvPr>
            <p:ph idx="1"/>
          </p:nvPr>
        </p:nvSpPr>
        <p:spPr>
          <a:xfrm>
            <a:off x="533400" y="1809750"/>
            <a:ext cx="8229600" cy="3413760"/>
          </a:xfrm>
        </p:spPr>
        <p:txBody>
          <a:bodyPr/>
          <a:lstStyle/>
          <a:p>
            <a:pPr marL="914400" lvl="1" indent="-514350">
              <a:buFont typeface="+mj-lt"/>
              <a:buAutoNum type="arabicPeriod"/>
            </a:pPr>
            <a:r>
              <a:rPr lang="en-US" sz="4000" dirty="0" smtClean="0"/>
              <a:t>Concurrent</a:t>
            </a:r>
          </a:p>
          <a:p>
            <a:pPr marL="914400" lvl="1" indent="-514350">
              <a:buFont typeface="+mj-lt"/>
              <a:buAutoNum type="arabicPeriod"/>
            </a:pPr>
            <a:r>
              <a:rPr lang="en-US" sz="4000" dirty="0" smtClean="0"/>
              <a:t>Collective</a:t>
            </a:r>
          </a:p>
          <a:p>
            <a:pPr marL="914400" lvl="1" indent="-514350">
              <a:buFont typeface="+mj-lt"/>
              <a:buAutoNum type="arabicPeriod"/>
            </a:pPr>
            <a:r>
              <a:rPr lang="en-US" sz="4000" dirty="0" smtClean="0"/>
              <a:t>Collaborative</a:t>
            </a:r>
          </a:p>
          <a:p>
            <a:pPr marL="914400" lvl="1" indent="-514350">
              <a:buFont typeface="+mj-lt"/>
              <a:buAutoNum type="arabicPeriod"/>
            </a:pPr>
            <a:r>
              <a:rPr lang="en-US" sz="4000" dirty="0" smtClean="0"/>
              <a:t>Compassionate </a:t>
            </a:r>
          </a:p>
          <a:p>
            <a:endParaRPr lang="en-US" dirty="0"/>
          </a:p>
        </p:txBody>
      </p:sp>
    </p:spTree>
    <p:extLst>
      <p:ext uri="{BB962C8B-B14F-4D97-AF65-F5344CB8AC3E}">
        <p14:creationId xmlns:p14="http://schemas.microsoft.com/office/powerpoint/2010/main" val="318046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1" end="1"/>
                                            </p:txEl>
                                          </p:spTgt>
                                        </p:tgtEl>
                                        <p:attrNameLst>
                                          <p:attrName>style.opacity</p:attrName>
                                        </p:attrNameLst>
                                      </p:cBhvr>
                                      <p:to>
                                        <p:strVal val="0.5"/>
                                      </p:to>
                                    </p:set>
                                    <p:animEffect filter="image" prLst="opacity: 0.5">
                                      <p:cBhvr rctx="IE">
                                        <p:cTn id="7" dur="indefinite"/>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3" end="3"/>
                                            </p:txEl>
                                          </p:spTgt>
                                        </p:tgtEl>
                                        <p:attrNameLst>
                                          <p:attrName>style.opacity</p:attrName>
                                        </p:attrNameLst>
                                      </p:cBhvr>
                                      <p:to>
                                        <p:strVal val="0.5"/>
                                      </p:to>
                                    </p:set>
                                    <p:animEffect filter="image" prLst="opacity: 0.5">
                                      <p:cBhvr rctx="IE">
                                        <p:cTn id="1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75171"/>
          </a:xfrm>
        </p:spPr>
        <p:txBody>
          <a:bodyPr>
            <a:noAutofit/>
          </a:bodyPr>
          <a:lstStyle/>
          <a:p>
            <a:r>
              <a:rPr lang="en-US" sz="4800" dirty="0" smtClean="0"/>
              <a:t>4 Primary Tenets of a</a:t>
            </a:r>
            <a:br>
              <a:rPr lang="en-US" sz="4800" dirty="0" smtClean="0"/>
            </a:br>
            <a:r>
              <a:rPr lang="en-US" sz="4800" dirty="0" err="1" smtClean="0"/>
              <a:t>Leaderful</a:t>
            </a:r>
            <a:r>
              <a:rPr lang="en-US" sz="4800" dirty="0" smtClean="0"/>
              <a:t> Practice</a:t>
            </a:r>
            <a:endParaRPr lang="en-US" sz="4800" dirty="0"/>
          </a:p>
        </p:txBody>
      </p:sp>
      <p:sp>
        <p:nvSpPr>
          <p:cNvPr id="3" name="Content Placeholder 2"/>
          <p:cNvSpPr>
            <a:spLocks noGrp="1"/>
          </p:cNvSpPr>
          <p:nvPr>
            <p:ph idx="1"/>
          </p:nvPr>
        </p:nvSpPr>
        <p:spPr>
          <a:xfrm>
            <a:off x="533400" y="1809750"/>
            <a:ext cx="8229600" cy="3413760"/>
          </a:xfrm>
        </p:spPr>
        <p:txBody>
          <a:bodyPr/>
          <a:lstStyle/>
          <a:p>
            <a:pPr marL="914400" lvl="1" indent="-514350">
              <a:buFont typeface="+mj-lt"/>
              <a:buAutoNum type="arabicPeriod"/>
            </a:pPr>
            <a:r>
              <a:rPr lang="en-US" sz="4000" dirty="0" smtClean="0">
                <a:solidFill>
                  <a:srgbClr val="FFFFFF"/>
                </a:solidFill>
              </a:rPr>
              <a:t>Concurrent</a:t>
            </a:r>
          </a:p>
          <a:p>
            <a:pPr marL="914400" lvl="1" indent="-514350">
              <a:buFont typeface="+mj-lt"/>
              <a:buAutoNum type="arabicPeriod"/>
            </a:pPr>
            <a:r>
              <a:rPr lang="en-US" sz="4000" dirty="0" smtClean="0">
                <a:solidFill>
                  <a:srgbClr val="00FFFF"/>
                </a:solidFill>
              </a:rPr>
              <a:t>Collective</a:t>
            </a:r>
          </a:p>
          <a:p>
            <a:pPr marL="914400" lvl="1" indent="-514350">
              <a:buFont typeface="+mj-lt"/>
              <a:buAutoNum type="arabicPeriod"/>
            </a:pPr>
            <a:r>
              <a:rPr lang="en-US" sz="4000" dirty="0" smtClean="0">
                <a:solidFill>
                  <a:srgbClr val="FFFFFF"/>
                </a:solidFill>
              </a:rPr>
              <a:t>Collaborative</a:t>
            </a:r>
          </a:p>
          <a:p>
            <a:pPr marL="914400" lvl="1" indent="-514350">
              <a:buFont typeface="+mj-lt"/>
              <a:buAutoNum type="arabicPeriod"/>
            </a:pPr>
            <a:r>
              <a:rPr lang="en-US" sz="4000" dirty="0" smtClean="0">
                <a:solidFill>
                  <a:srgbClr val="FFFFFF"/>
                </a:solidFill>
              </a:rPr>
              <a:t>Compassionate </a:t>
            </a:r>
          </a:p>
          <a:p>
            <a:endParaRPr lang="en-US" dirty="0"/>
          </a:p>
        </p:txBody>
      </p:sp>
    </p:spTree>
    <p:extLst>
      <p:ext uri="{BB962C8B-B14F-4D97-AF65-F5344CB8AC3E}">
        <p14:creationId xmlns:p14="http://schemas.microsoft.com/office/powerpoint/2010/main" val="221147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1" end="1"/>
                                            </p:txEl>
                                          </p:spTgt>
                                        </p:tgtEl>
                                        <p:attrNameLst>
                                          <p:attrName>style.opacity</p:attrName>
                                        </p:attrNameLst>
                                      </p:cBhvr>
                                      <p:to>
                                        <p:strVal val="0.5"/>
                                      </p:to>
                                    </p:set>
                                    <p:animEffect filter="image" prLst="opacity: 0.5">
                                      <p:cBhvr rctx="IE">
                                        <p:cTn id="7" dur="indefinite"/>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3" end="3"/>
                                            </p:txEl>
                                          </p:spTgt>
                                        </p:tgtEl>
                                        <p:attrNameLst>
                                          <p:attrName>style.opacity</p:attrName>
                                        </p:attrNameLst>
                                      </p:cBhvr>
                                      <p:to>
                                        <p:strVal val="0.5"/>
                                      </p:to>
                                    </p:set>
                                    <p:animEffect filter="image" prLst="opacity: 0.5">
                                      <p:cBhvr rctx="IE">
                                        <p:cTn id="1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451371"/>
          </a:xfrm>
        </p:spPr>
        <p:txBody>
          <a:bodyPr>
            <a:normAutofit/>
          </a:bodyPr>
          <a:lstStyle/>
          <a:p>
            <a:r>
              <a:rPr lang="en-US" sz="6600" dirty="0" smtClean="0"/>
              <a:t>Collective</a:t>
            </a:r>
            <a:endParaRPr lang="en-US" sz="6600" dirty="0"/>
          </a:p>
        </p:txBody>
      </p:sp>
      <p:pic>
        <p:nvPicPr>
          <p:cNvPr id="4" name="Content Placeholder 3"/>
          <p:cNvPicPr>
            <a:picLocks noGrp="1"/>
          </p:cNvPicPr>
          <p:nvPr>
            <p:ph idx="1"/>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78" t="29830" r="-278" b="45615"/>
          <a:stretch/>
        </p:blipFill>
        <p:spPr>
          <a:xfrm>
            <a:off x="-533400" y="1885950"/>
            <a:ext cx="10058400" cy="2743200"/>
          </a:xfrm>
          <a:prstGeom prst="rect">
            <a:avLst/>
          </a:prstGeom>
        </p:spPr>
      </p:pic>
    </p:spTree>
    <p:extLst>
      <p:ext uri="{BB962C8B-B14F-4D97-AF65-F5344CB8AC3E}">
        <p14:creationId xmlns:p14="http://schemas.microsoft.com/office/powerpoint/2010/main" val="34587957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75171"/>
          </a:xfrm>
        </p:spPr>
        <p:txBody>
          <a:bodyPr>
            <a:noAutofit/>
          </a:bodyPr>
          <a:lstStyle/>
          <a:p>
            <a:r>
              <a:rPr lang="en-US" sz="4800" dirty="0" smtClean="0"/>
              <a:t>4 Primary Tenets of a</a:t>
            </a:r>
            <a:br>
              <a:rPr lang="en-US" sz="4800" dirty="0" smtClean="0"/>
            </a:br>
            <a:r>
              <a:rPr lang="en-US" sz="4800" dirty="0" err="1" smtClean="0"/>
              <a:t>Leaderful</a:t>
            </a:r>
            <a:r>
              <a:rPr lang="en-US" sz="4800" dirty="0" smtClean="0"/>
              <a:t> Practice</a:t>
            </a:r>
            <a:endParaRPr lang="en-US" sz="4800" dirty="0"/>
          </a:p>
        </p:txBody>
      </p:sp>
      <p:sp>
        <p:nvSpPr>
          <p:cNvPr id="3" name="Content Placeholder 2"/>
          <p:cNvSpPr>
            <a:spLocks noGrp="1"/>
          </p:cNvSpPr>
          <p:nvPr>
            <p:ph idx="1"/>
          </p:nvPr>
        </p:nvSpPr>
        <p:spPr>
          <a:xfrm>
            <a:off x="533400" y="1809750"/>
            <a:ext cx="8229600" cy="3413760"/>
          </a:xfrm>
        </p:spPr>
        <p:txBody>
          <a:bodyPr/>
          <a:lstStyle/>
          <a:p>
            <a:pPr marL="914400" lvl="1" indent="-514350">
              <a:buFont typeface="+mj-lt"/>
              <a:buAutoNum type="arabicPeriod"/>
            </a:pPr>
            <a:r>
              <a:rPr lang="en-US" sz="4000" dirty="0" smtClean="0"/>
              <a:t>Concurrent</a:t>
            </a:r>
          </a:p>
          <a:p>
            <a:pPr marL="914400" lvl="1" indent="-514350">
              <a:buFont typeface="+mj-lt"/>
              <a:buAutoNum type="arabicPeriod"/>
            </a:pPr>
            <a:r>
              <a:rPr lang="en-US" sz="4000" dirty="0" smtClean="0"/>
              <a:t>Collective</a:t>
            </a:r>
          </a:p>
          <a:p>
            <a:pPr marL="914400" lvl="1" indent="-514350">
              <a:buFont typeface="+mj-lt"/>
              <a:buAutoNum type="arabicPeriod"/>
            </a:pPr>
            <a:r>
              <a:rPr lang="en-US" sz="4000" dirty="0" smtClean="0">
                <a:solidFill>
                  <a:srgbClr val="00FFFF"/>
                </a:solidFill>
              </a:rPr>
              <a:t>Collaborative</a:t>
            </a:r>
          </a:p>
          <a:p>
            <a:pPr marL="914400" lvl="1" indent="-514350">
              <a:buFont typeface="+mj-lt"/>
              <a:buAutoNum type="arabicPeriod"/>
            </a:pPr>
            <a:r>
              <a:rPr lang="en-US" sz="4000" dirty="0" smtClean="0"/>
              <a:t>Compassionate </a:t>
            </a:r>
          </a:p>
          <a:p>
            <a:endParaRPr lang="en-US" dirty="0"/>
          </a:p>
        </p:txBody>
      </p:sp>
    </p:spTree>
    <p:extLst>
      <p:ext uri="{BB962C8B-B14F-4D97-AF65-F5344CB8AC3E}">
        <p14:creationId xmlns:p14="http://schemas.microsoft.com/office/powerpoint/2010/main" val="23123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1" end="1"/>
                                            </p:txEl>
                                          </p:spTgt>
                                        </p:tgtEl>
                                        <p:attrNameLst>
                                          <p:attrName>style.opacity</p:attrName>
                                        </p:attrNameLst>
                                      </p:cBhvr>
                                      <p:to>
                                        <p:strVal val="0.5"/>
                                      </p:to>
                                    </p:set>
                                    <p:animEffect filter="image" prLst="opacity: 0.5">
                                      <p:cBhvr rctx="IE">
                                        <p:cTn id="7" dur="indefinite"/>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3" end="3"/>
                                            </p:txEl>
                                          </p:spTgt>
                                        </p:tgtEl>
                                        <p:attrNameLst>
                                          <p:attrName>style.opacity</p:attrName>
                                        </p:attrNameLst>
                                      </p:cBhvr>
                                      <p:to>
                                        <p:strVal val="0.5"/>
                                      </p:to>
                                    </p:set>
                                    <p:animEffect filter="image" prLst="opacity: 0.5">
                                      <p:cBhvr rctx="IE">
                                        <p:cTn id="1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27" name="Picture 26"/>
          <p:cNvPicPr>
            <a:picLocks noChangeAspect="1"/>
          </p:cNvPicPr>
          <p:nvPr/>
        </p:nvPicPr>
        <p:blipFill>
          <a:blip r:embed="rId3">
            <a:extLst>
              <a:ext uri="{BEBA8EAE-BF5A-486C-A8C5-ECC9F3942E4B}">
                <a14:imgProps xmlns:a14="http://schemas.microsoft.com/office/drawing/2010/main">
                  <a14:imgLayer r:embed="rId4">
                    <a14:imgEffect>
                      <a14:brightnessContrast bright="50000"/>
                    </a14:imgEffect>
                  </a14:imgLayer>
                </a14:imgProps>
              </a:ext>
            </a:extLst>
          </a:blip>
          <a:stretch>
            <a:fillRect/>
          </a:stretch>
        </p:blipFill>
        <p:spPr>
          <a:xfrm>
            <a:off x="1917700" y="0"/>
            <a:ext cx="5299364" cy="5143500"/>
          </a:xfrm>
          <a:prstGeom prst="rect">
            <a:avLst/>
          </a:prstGeom>
        </p:spPr>
      </p:pic>
    </p:spTree>
    <p:extLst>
      <p:ext uri="{BB962C8B-B14F-4D97-AF65-F5344CB8AC3E}">
        <p14:creationId xmlns:p14="http://schemas.microsoft.com/office/powerpoint/2010/main" val="36919520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451371"/>
          </a:xfrm>
        </p:spPr>
        <p:txBody>
          <a:bodyPr>
            <a:normAutofit/>
          </a:bodyPr>
          <a:lstStyle/>
          <a:p>
            <a:r>
              <a:rPr lang="en-US" sz="6600" dirty="0" smtClean="0"/>
              <a:t>Collaborative</a:t>
            </a:r>
            <a:endParaRPr lang="en-US" sz="6600" dirty="0"/>
          </a:p>
        </p:txBody>
      </p:sp>
      <p:pic>
        <p:nvPicPr>
          <p:cNvPr id="4" name="Content Placeholder 3"/>
          <p:cNvPicPr>
            <a:picLocks noGrp="1"/>
          </p:cNvPicPr>
          <p:nvPr>
            <p:ph idx="1"/>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t="52904" b="22949"/>
          <a:stretch/>
        </p:blipFill>
        <p:spPr>
          <a:xfrm>
            <a:off x="-533400" y="1885950"/>
            <a:ext cx="10058400" cy="2692400"/>
          </a:xfrm>
          <a:prstGeom prst="rect">
            <a:avLst/>
          </a:prstGeom>
        </p:spPr>
      </p:pic>
    </p:spTree>
    <p:extLst>
      <p:ext uri="{BB962C8B-B14F-4D97-AF65-F5344CB8AC3E}">
        <p14:creationId xmlns:p14="http://schemas.microsoft.com/office/powerpoint/2010/main" val="15700605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75171"/>
          </a:xfrm>
        </p:spPr>
        <p:txBody>
          <a:bodyPr>
            <a:noAutofit/>
          </a:bodyPr>
          <a:lstStyle/>
          <a:p>
            <a:r>
              <a:rPr lang="en-US" sz="4800" dirty="0" smtClean="0"/>
              <a:t>4 Primary Tenets of a</a:t>
            </a:r>
            <a:br>
              <a:rPr lang="en-US" sz="4800" dirty="0" smtClean="0"/>
            </a:br>
            <a:r>
              <a:rPr lang="en-US" sz="4800" dirty="0" err="1" smtClean="0"/>
              <a:t>Leaderful</a:t>
            </a:r>
            <a:r>
              <a:rPr lang="en-US" sz="4800" dirty="0" smtClean="0"/>
              <a:t> Practice</a:t>
            </a:r>
            <a:endParaRPr lang="en-US" sz="4800" dirty="0"/>
          </a:p>
        </p:txBody>
      </p:sp>
      <p:sp>
        <p:nvSpPr>
          <p:cNvPr id="3" name="Content Placeholder 2"/>
          <p:cNvSpPr>
            <a:spLocks noGrp="1"/>
          </p:cNvSpPr>
          <p:nvPr>
            <p:ph idx="1"/>
          </p:nvPr>
        </p:nvSpPr>
        <p:spPr>
          <a:xfrm>
            <a:off x="533400" y="1809750"/>
            <a:ext cx="8229600" cy="3413760"/>
          </a:xfrm>
        </p:spPr>
        <p:txBody>
          <a:bodyPr/>
          <a:lstStyle/>
          <a:p>
            <a:pPr marL="914400" lvl="1" indent="-514350">
              <a:buFont typeface="+mj-lt"/>
              <a:buAutoNum type="arabicPeriod"/>
            </a:pPr>
            <a:r>
              <a:rPr lang="en-US" sz="4000" dirty="0" smtClean="0"/>
              <a:t>Concurrent</a:t>
            </a:r>
          </a:p>
          <a:p>
            <a:pPr marL="914400" lvl="1" indent="-514350">
              <a:buFont typeface="+mj-lt"/>
              <a:buAutoNum type="arabicPeriod"/>
            </a:pPr>
            <a:r>
              <a:rPr lang="en-US" sz="4000" dirty="0" smtClean="0"/>
              <a:t>Collective</a:t>
            </a:r>
          </a:p>
          <a:p>
            <a:pPr marL="914400" lvl="1" indent="-514350">
              <a:buFont typeface="+mj-lt"/>
              <a:buAutoNum type="arabicPeriod"/>
            </a:pPr>
            <a:r>
              <a:rPr lang="en-US" sz="4000" dirty="0" smtClean="0"/>
              <a:t>Collaborative</a:t>
            </a:r>
          </a:p>
          <a:p>
            <a:pPr marL="914400" lvl="1" indent="-514350">
              <a:buFont typeface="+mj-lt"/>
              <a:buAutoNum type="arabicPeriod"/>
            </a:pPr>
            <a:r>
              <a:rPr lang="en-US" sz="4000" dirty="0" smtClean="0">
                <a:solidFill>
                  <a:srgbClr val="00FFFF"/>
                </a:solidFill>
              </a:rPr>
              <a:t>Compassionate</a:t>
            </a:r>
            <a:r>
              <a:rPr lang="en-US" sz="4000" dirty="0" smtClean="0">
                <a:solidFill>
                  <a:srgbClr val="FF6600"/>
                </a:solidFill>
              </a:rPr>
              <a:t> </a:t>
            </a:r>
          </a:p>
          <a:p>
            <a:endParaRPr lang="en-US" dirty="0"/>
          </a:p>
        </p:txBody>
      </p:sp>
    </p:spTree>
    <p:extLst>
      <p:ext uri="{BB962C8B-B14F-4D97-AF65-F5344CB8AC3E}">
        <p14:creationId xmlns:p14="http://schemas.microsoft.com/office/powerpoint/2010/main" val="23123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1" end="1"/>
                                            </p:txEl>
                                          </p:spTgt>
                                        </p:tgtEl>
                                        <p:attrNameLst>
                                          <p:attrName>style.opacity</p:attrName>
                                        </p:attrNameLst>
                                      </p:cBhvr>
                                      <p:to>
                                        <p:strVal val="0.5"/>
                                      </p:to>
                                    </p:set>
                                    <p:animEffect filter="image" prLst="opacity: 0.5">
                                      <p:cBhvr rctx="IE">
                                        <p:cTn id="7" dur="indefinite"/>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3" end="3"/>
                                            </p:txEl>
                                          </p:spTgt>
                                        </p:tgtEl>
                                        <p:attrNameLst>
                                          <p:attrName>style.opacity</p:attrName>
                                        </p:attrNameLst>
                                      </p:cBhvr>
                                      <p:to>
                                        <p:strVal val="0.5"/>
                                      </p:to>
                                    </p:set>
                                    <p:animEffect filter="image" prLst="opacity: 0.5">
                                      <p:cBhvr rctx="IE">
                                        <p:cTn id="1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451371"/>
          </a:xfrm>
        </p:spPr>
        <p:txBody>
          <a:bodyPr>
            <a:normAutofit/>
          </a:bodyPr>
          <a:lstStyle/>
          <a:p>
            <a:r>
              <a:rPr lang="en-US" sz="6600" dirty="0" smtClean="0"/>
              <a:t>Compassionate</a:t>
            </a:r>
            <a:endParaRPr lang="en-US" sz="6600" dirty="0"/>
          </a:p>
        </p:txBody>
      </p:sp>
      <p:pic>
        <p:nvPicPr>
          <p:cNvPr id="4" name="Content Placeholder 3"/>
          <p:cNvPicPr>
            <a:picLocks noGrp="1"/>
          </p:cNvPicPr>
          <p:nvPr>
            <p:ph idx="1"/>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t="76140" b="396"/>
          <a:stretch/>
        </p:blipFill>
        <p:spPr>
          <a:xfrm>
            <a:off x="-457200" y="2038350"/>
            <a:ext cx="9829800" cy="2590800"/>
          </a:xfrm>
          <a:prstGeom prst="rect">
            <a:avLst/>
          </a:prstGeom>
        </p:spPr>
      </p:pic>
    </p:spTree>
    <p:extLst>
      <p:ext uri="{BB962C8B-B14F-4D97-AF65-F5344CB8AC3E}">
        <p14:creationId xmlns:p14="http://schemas.microsoft.com/office/powerpoint/2010/main" val="36201877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75171"/>
          </a:xfrm>
        </p:spPr>
        <p:txBody>
          <a:bodyPr>
            <a:noAutofit/>
          </a:bodyPr>
          <a:lstStyle/>
          <a:p>
            <a:r>
              <a:rPr lang="en-US" sz="4800" dirty="0" smtClean="0"/>
              <a:t>4 Primary Tenets of a</a:t>
            </a:r>
            <a:br>
              <a:rPr lang="en-US" sz="4800" dirty="0" smtClean="0"/>
            </a:br>
            <a:r>
              <a:rPr lang="en-US" sz="4800" dirty="0" err="1" smtClean="0"/>
              <a:t>Leaderful</a:t>
            </a:r>
            <a:r>
              <a:rPr lang="en-US" sz="4800" dirty="0" smtClean="0"/>
              <a:t> Practice</a:t>
            </a:r>
            <a:endParaRPr lang="en-US" sz="4800" dirty="0"/>
          </a:p>
        </p:txBody>
      </p:sp>
      <p:sp>
        <p:nvSpPr>
          <p:cNvPr id="3" name="Content Placeholder 2"/>
          <p:cNvSpPr>
            <a:spLocks noGrp="1"/>
          </p:cNvSpPr>
          <p:nvPr>
            <p:ph idx="1"/>
          </p:nvPr>
        </p:nvSpPr>
        <p:spPr>
          <a:xfrm>
            <a:off x="533400" y="1809750"/>
            <a:ext cx="8229600" cy="3413760"/>
          </a:xfrm>
        </p:spPr>
        <p:txBody>
          <a:bodyPr/>
          <a:lstStyle/>
          <a:p>
            <a:pPr marL="914400" lvl="1" indent="-514350">
              <a:buFont typeface="+mj-lt"/>
              <a:buAutoNum type="arabicPeriod"/>
            </a:pPr>
            <a:r>
              <a:rPr lang="en-US" sz="4000" dirty="0" smtClean="0">
                <a:solidFill>
                  <a:srgbClr val="00FFFF"/>
                </a:solidFill>
              </a:rPr>
              <a:t>Concurrent</a:t>
            </a:r>
          </a:p>
          <a:p>
            <a:pPr marL="914400" lvl="1" indent="-514350">
              <a:buFont typeface="+mj-lt"/>
              <a:buAutoNum type="arabicPeriod"/>
            </a:pPr>
            <a:r>
              <a:rPr lang="en-US" sz="4000" dirty="0" smtClean="0"/>
              <a:t>Collective</a:t>
            </a:r>
          </a:p>
          <a:p>
            <a:pPr marL="914400" lvl="1" indent="-514350">
              <a:buFont typeface="+mj-lt"/>
              <a:buAutoNum type="arabicPeriod"/>
            </a:pPr>
            <a:r>
              <a:rPr lang="en-US" sz="4000" dirty="0" smtClean="0"/>
              <a:t>Collaborative</a:t>
            </a:r>
          </a:p>
          <a:p>
            <a:pPr marL="914400" lvl="1" indent="-514350">
              <a:buFont typeface="+mj-lt"/>
              <a:buAutoNum type="arabicPeriod"/>
            </a:pPr>
            <a:r>
              <a:rPr lang="en-US" sz="4000" dirty="0" smtClean="0"/>
              <a:t>Compassionate </a:t>
            </a:r>
          </a:p>
          <a:p>
            <a:endParaRPr lang="en-US" dirty="0"/>
          </a:p>
        </p:txBody>
      </p:sp>
    </p:spTree>
    <p:extLst>
      <p:ext uri="{BB962C8B-B14F-4D97-AF65-F5344CB8AC3E}">
        <p14:creationId xmlns:p14="http://schemas.microsoft.com/office/powerpoint/2010/main" val="308321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
                                            <p:txEl>
                                              <p:pRg st="1" end="1"/>
                                            </p:txEl>
                                          </p:spTgt>
                                        </p:tgtEl>
                                        <p:attrNameLst>
                                          <p:attrName>style.opacity</p:attrName>
                                        </p:attrNameLst>
                                      </p:cBhvr>
                                      <p:to>
                                        <p:strVal val="0.5"/>
                                      </p:to>
                                    </p:set>
                                    <p:animEffect filter="image" prLst="opacity: 0.5">
                                      <p:cBhvr rctx="IE">
                                        <p:cTn id="7" dur="indefinite"/>
                                        <p:tgtEl>
                                          <p:spTgt spid="3">
                                            <p:txEl>
                                              <p:pRg st="1" end="1"/>
                                            </p:txEl>
                                          </p:spTgt>
                                        </p:tgtEl>
                                      </p:cBhvr>
                                    </p:animEffect>
                                  </p:childTnLst>
                                </p:cTn>
                              </p:par>
                              <p:par>
                                <p:cTn id="8" presetID="9" presetClass="emph" presetSubtype="0" nodeType="withEffect">
                                  <p:stCondLst>
                                    <p:cond delay="0"/>
                                  </p:stCondLst>
                                  <p:childTnLst>
                                    <p:set>
                                      <p:cBhvr rctx="PPT">
                                        <p:cTn id="9" dur="indefinite"/>
                                        <p:tgtEl>
                                          <p:spTgt spid="3">
                                            <p:txEl>
                                              <p:pRg st="3" end="3"/>
                                            </p:txEl>
                                          </p:spTgt>
                                        </p:tgtEl>
                                        <p:attrNameLst>
                                          <p:attrName>style.opacity</p:attrName>
                                        </p:attrNameLst>
                                      </p:cBhvr>
                                      <p:to>
                                        <p:strVal val="0.5"/>
                                      </p:to>
                                    </p:set>
                                    <p:animEffect filter="image" prLst="opacity: 0.5">
                                      <p:cBhvr rctx="IE">
                                        <p:cTn id="10" dur="indefinite"/>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4 Tenets of </a:t>
            </a:r>
            <a:r>
              <a:rPr lang="en-US" dirty="0" err="1" smtClean="0"/>
              <a:t>Leaderful</a:t>
            </a:r>
            <a:r>
              <a:rPr lang="en-US" dirty="0" smtClean="0"/>
              <a:t> Practice</a:t>
            </a:r>
            <a:endParaRPr lang="en-US" dirty="0"/>
          </a:p>
        </p:txBody>
      </p:sp>
      <p:pic>
        <p:nvPicPr>
          <p:cNvPr id="4" name="Content Placeholder 3"/>
          <p:cNvPicPr>
            <a:picLocks noGrp="1"/>
          </p:cNvPicPr>
          <p:nvPr>
            <p:ph idx="1"/>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l="-278" t="-253" r="278" b="68962"/>
          <a:stretch/>
        </p:blipFill>
        <p:spPr>
          <a:xfrm>
            <a:off x="0" y="1200150"/>
            <a:ext cx="9144000" cy="3143250"/>
          </a:xfrm>
          <a:prstGeom prst="rect">
            <a:avLst/>
          </a:prstGeom>
        </p:spPr>
      </p:pic>
    </p:spTree>
    <p:extLst>
      <p:ext uri="{BB962C8B-B14F-4D97-AF65-F5344CB8AC3E}">
        <p14:creationId xmlns:p14="http://schemas.microsoft.com/office/powerpoint/2010/main" val="18229943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Situational Manager</a:t>
            </a:r>
            <a:endParaRPr lang="en-US" dirty="0"/>
          </a:p>
        </p:txBody>
      </p:sp>
      <p:pic>
        <p:nvPicPr>
          <p:cNvPr id="6" name="Content Placeholder 5"/>
          <p:cNvPicPr>
            <a:picLocks noGrp="1" noChangeAspect="1"/>
          </p:cNvPicPr>
          <p:nvPr>
            <p:ph idx="1"/>
          </p:nvPr>
        </p:nvPicPr>
        <p:blipFill>
          <a:blip r:embed="rId3"/>
          <a:srcRect l="21995" r="21995"/>
          <a:stretch>
            <a:fillRect/>
          </a:stretch>
        </p:blipFill>
        <p:spPr/>
      </p:pic>
    </p:spTree>
    <p:extLst>
      <p:ext uri="{BB962C8B-B14F-4D97-AF65-F5344CB8AC3E}">
        <p14:creationId xmlns:p14="http://schemas.microsoft.com/office/powerpoint/2010/main" val="37327338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FFFF"/>
                </a:solidFill>
              </a:rPr>
              <a:t>Situational Manager</a:t>
            </a:r>
            <a:endParaRPr lang="en-US" dirty="0">
              <a:solidFill>
                <a:srgbClr val="00FFFF"/>
              </a:solidFill>
            </a:endParaRPr>
          </a:p>
        </p:txBody>
      </p:sp>
      <p:sp>
        <p:nvSpPr>
          <p:cNvPr id="5" name="Content Placeholder 4"/>
          <p:cNvSpPr>
            <a:spLocks noGrp="1"/>
          </p:cNvSpPr>
          <p:nvPr>
            <p:ph idx="1"/>
          </p:nvPr>
        </p:nvSpPr>
        <p:spPr/>
        <p:txBody>
          <a:bodyPr>
            <a:noAutofit/>
          </a:bodyPr>
          <a:lstStyle/>
          <a:p>
            <a:pPr marL="0" indent="0">
              <a:buNone/>
            </a:pPr>
            <a:r>
              <a:rPr lang="en-US" sz="4000" dirty="0" smtClean="0"/>
              <a:t>Condition of your community:</a:t>
            </a:r>
          </a:p>
          <a:p>
            <a:pPr marL="1314450" lvl="2" indent="-514350"/>
            <a:r>
              <a:rPr lang="en-US" sz="4000" dirty="0" smtClean="0"/>
              <a:t>Members</a:t>
            </a:r>
          </a:p>
          <a:p>
            <a:pPr marL="1314450" lvl="2" indent="-514350"/>
            <a:r>
              <a:rPr lang="en-US" sz="4000" dirty="0" smtClean="0"/>
              <a:t>Capacity</a:t>
            </a:r>
          </a:p>
          <a:p>
            <a:pPr marL="1314450" lvl="2" indent="-514350"/>
            <a:r>
              <a:rPr lang="en-US" sz="4000" dirty="0" smtClean="0"/>
              <a:t>Culture</a:t>
            </a:r>
          </a:p>
          <a:p>
            <a:pPr marL="1314450" lvl="2" indent="-514350"/>
            <a:r>
              <a:rPr lang="en-US" sz="4000" dirty="0" smtClean="0"/>
              <a:t>Complexity</a:t>
            </a:r>
          </a:p>
        </p:txBody>
      </p:sp>
    </p:spTree>
    <p:extLst>
      <p:ext uri="{BB962C8B-B14F-4D97-AF65-F5344CB8AC3E}">
        <p14:creationId xmlns:p14="http://schemas.microsoft.com/office/powerpoint/2010/main" val="1222673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p:pic>
      <p:sp>
        <p:nvSpPr>
          <p:cNvPr id="6" name="Text Placeholder 5"/>
          <p:cNvSpPr>
            <a:spLocks noGrp="1"/>
          </p:cNvSpPr>
          <p:nvPr>
            <p:ph type="body" sz="half" idx="2"/>
          </p:nvPr>
        </p:nvSpPr>
        <p:spPr/>
        <p:txBody>
          <a:bodyPr anchor="ctr" anchorCtr="1"/>
          <a:lstStyle/>
          <a:p>
            <a:r>
              <a:rPr lang="en-US" sz="2800" dirty="0" smtClean="0"/>
              <a:t>adjust </a:t>
            </a:r>
            <a:r>
              <a:rPr lang="en-US" sz="2800" dirty="0"/>
              <a:t>their </a:t>
            </a:r>
            <a:r>
              <a:rPr lang="en-US" sz="2800" dirty="0" smtClean="0"/>
              <a:t>management styles </a:t>
            </a:r>
            <a:r>
              <a:rPr lang="en-US" sz="2800" dirty="0"/>
              <a:t>to reflect </a:t>
            </a:r>
            <a:r>
              <a:rPr lang="en-US" sz="2800" dirty="0" smtClean="0"/>
              <a:t/>
            </a:r>
            <a:br>
              <a:rPr lang="en-US" sz="2800" dirty="0" smtClean="0"/>
            </a:br>
            <a:r>
              <a:rPr lang="en-US" sz="2800" dirty="0" smtClean="0"/>
              <a:t>the conditions </a:t>
            </a:r>
            <a:r>
              <a:rPr lang="en-US" sz="2800" dirty="0"/>
              <a:t>of their </a:t>
            </a:r>
            <a:r>
              <a:rPr lang="en-US" sz="2800" dirty="0" smtClean="0"/>
              <a:t>communities</a:t>
            </a:r>
            <a:endParaRPr lang="en-US" sz="2800" dirty="0"/>
          </a:p>
          <a:p>
            <a:endParaRPr lang="en-US" dirty="0"/>
          </a:p>
        </p:txBody>
      </p:sp>
      <p:sp>
        <p:nvSpPr>
          <p:cNvPr id="3" name="Title 2"/>
          <p:cNvSpPr>
            <a:spLocks noGrp="1"/>
          </p:cNvSpPr>
          <p:nvPr>
            <p:ph type="title"/>
          </p:nvPr>
        </p:nvSpPr>
        <p:spPr>
          <a:xfrm>
            <a:off x="457201" y="204786"/>
            <a:ext cx="3008313" cy="1376363"/>
          </a:xfrm>
        </p:spPr>
        <p:txBody>
          <a:bodyPr>
            <a:noAutofit/>
          </a:bodyPr>
          <a:lstStyle/>
          <a:p>
            <a:r>
              <a:rPr lang="en-US" sz="4400" dirty="0">
                <a:solidFill>
                  <a:srgbClr val="00FFFF"/>
                </a:solidFill>
              </a:rPr>
              <a:t>Situational Managers </a:t>
            </a:r>
          </a:p>
        </p:txBody>
      </p:sp>
    </p:spTree>
    <p:extLst>
      <p:ext uri="{BB962C8B-B14F-4D97-AF65-F5344CB8AC3E}">
        <p14:creationId xmlns:p14="http://schemas.microsoft.com/office/powerpoint/2010/main" val="38493822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2286000" y="-3524250"/>
            <a:ext cx="11277600" cy="9684903"/>
          </a:xfrm>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29651757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2438400" y="-19050"/>
            <a:ext cx="12214024" cy="10489079"/>
          </a:xfrm>
        </p:spPr>
      </p:pic>
      <p:sp>
        <p:nvSpPr>
          <p:cNvPr id="4" name="Text Placeholder 3"/>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8904787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27" name="Picture 26"/>
          <p:cNvPicPr>
            <a:picLocks noChangeAspect="1"/>
          </p:cNvPicPr>
          <p:nvPr/>
        </p:nvPicPr>
        <p:blipFill>
          <a:blip r:embed="rId3">
            <a:extLst>
              <a:ext uri="{BEBA8EAE-BF5A-486C-A8C5-ECC9F3942E4B}">
                <a14:imgProps xmlns:a14="http://schemas.microsoft.com/office/drawing/2010/main">
                  <a14:imgLayer r:embed="rId4">
                    <a14:imgEffect>
                      <a14:brightnessContrast bright="50000"/>
                    </a14:imgEffect>
                  </a14:imgLayer>
                </a14:imgProps>
              </a:ext>
            </a:extLst>
          </a:blip>
          <a:stretch>
            <a:fillRect/>
          </a:stretch>
        </p:blipFill>
        <p:spPr>
          <a:xfrm>
            <a:off x="1917700" y="0"/>
            <a:ext cx="5299364" cy="5143500"/>
          </a:xfrm>
          <a:prstGeom prst="rect">
            <a:avLst/>
          </a:prstGeom>
        </p:spPr>
      </p:pic>
      <p:sp>
        <p:nvSpPr>
          <p:cNvPr id="5" name="Multiply 4"/>
          <p:cNvSpPr/>
          <p:nvPr/>
        </p:nvSpPr>
        <p:spPr>
          <a:xfrm>
            <a:off x="762000" y="-10858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20350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0" y="64621"/>
            <a:ext cx="12413669" cy="10660529"/>
          </a:xfrm>
        </p:spPr>
      </p:pic>
      <p:sp>
        <p:nvSpPr>
          <p:cNvPr id="4" name="Text Placeholder 3"/>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38543442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25400" y="-3829050"/>
            <a:ext cx="12293600" cy="10557417"/>
          </a:xfrm>
        </p:spPr>
      </p:pic>
      <p:sp>
        <p:nvSpPr>
          <p:cNvPr id="4" name="Text Placeholder 3"/>
          <p:cNvSpPr>
            <a:spLocks noGrp="1"/>
          </p:cNvSpPr>
          <p:nvPr>
            <p:ph type="body" sz="half" idx="2"/>
          </p:nvPr>
        </p:nvSpPr>
        <p:spPr/>
        <p:txBody>
          <a:bodyPr/>
          <a:lstStyle/>
          <a:p>
            <a:endParaRPr lang="en-US" dirty="0"/>
          </a:p>
        </p:txBody>
      </p:sp>
    </p:spTree>
    <p:extLst>
      <p:ext uri="{BB962C8B-B14F-4D97-AF65-F5344CB8AC3E}">
        <p14:creationId xmlns:p14="http://schemas.microsoft.com/office/powerpoint/2010/main" val="37590046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3124200" y="-19050"/>
            <a:ext cx="6026151" cy="5175098"/>
          </a:xfrm>
        </p:spPr>
      </p:pic>
      <p:sp>
        <p:nvSpPr>
          <p:cNvPr id="6" name="Text Placeholder 5"/>
          <p:cNvSpPr>
            <a:spLocks noGrp="1"/>
          </p:cNvSpPr>
          <p:nvPr>
            <p:ph type="body" sz="half" idx="2"/>
          </p:nvPr>
        </p:nvSpPr>
        <p:spPr>
          <a:xfrm>
            <a:off x="152400" y="1076326"/>
            <a:ext cx="3008313" cy="3518297"/>
          </a:xfrm>
        </p:spPr>
        <p:txBody>
          <a:bodyPr anchor="ctr" anchorCtr="1"/>
          <a:lstStyle/>
          <a:p>
            <a:r>
              <a:rPr lang="en-US" sz="2800" dirty="0" smtClean="0"/>
              <a:t>adjust </a:t>
            </a:r>
            <a:r>
              <a:rPr lang="en-US" sz="2800" dirty="0"/>
              <a:t>their </a:t>
            </a:r>
            <a:r>
              <a:rPr lang="en-US" sz="2800" dirty="0" smtClean="0"/>
              <a:t>management styles </a:t>
            </a:r>
            <a:r>
              <a:rPr lang="en-US" sz="2800" dirty="0"/>
              <a:t>to reflect </a:t>
            </a:r>
            <a:r>
              <a:rPr lang="en-US" sz="2800" dirty="0" smtClean="0"/>
              <a:t/>
            </a:r>
            <a:br>
              <a:rPr lang="en-US" sz="2800" dirty="0" smtClean="0"/>
            </a:br>
            <a:r>
              <a:rPr lang="en-US" sz="2800" dirty="0" smtClean="0"/>
              <a:t>the conditions </a:t>
            </a:r>
            <a:r>
              <a:rPr lang="en-US" sz="2800" dirty="0"/>
              <a:t>of their </a:t>
            </a:r>
            <a:r>
              <a:rPr lang="en-US" sz="2800" dirty="0" smtClean="0"/>
              <a:t>communities</a:t>
            </a:r>
            <a:endParaRPr lang="en-US" sz="2800" dirty="0"/>
          </a:p>
          <a:p>
            <a:endParaRPr lang="en-US" dirty="0"/>
          </a:p>
        </p:txBody>
      </p:sp>
      <p:sp>
        <p:nvSpPr>
          <p:cNvPr id="3" name="Title 2"/>
          <p:cNvSpPr>
            <a:spLocks noGrp="1"/>
          </p:cNvSpPr>
          <p:nvPr>
            <p:ph type="title"/>
          </p:nvPr>
        </p:nvSpPr>
        <p:spPr>
          <a:xfrm>
            <a:off x="228600" y="204786"/>
            <a:ext cx="3008313" cy="1376363"/>
          </a:xfrm>
        </p:spPr>
        <p:txBody>
          <a:bodyPr>
            <a:noAutofit/>
          </a:bodyPr>
          <a:lstStyle/>
          <a:p>
            <a:r>
              <a:rPr lang="en-US" sz="4400" dirty="0">
                <a:solidFill>
                  <a:srgbClr val="00FFFF"/>
                </a:solidFill>
              </a:rPr>
              <a:t>Situational Managers </a:t>
            </a:r>
          </a:p>
        </p:txBody>
      </p:sp>
    </p:spTree>
    <p:extLst>
      <p:ext uri="{BB962C8B-B14F-4D97-AF65-F5344CB8AC3E}">
        <p14:creationId xmlns:p14="http://schemas.microsoft.com/office/powerpoint/2010/main" val="24637999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2661077" y="-19050"/>
            <a:ext cx="6482923" cy="5567362"/>
          </a:xfrm>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228600" y="1123950"/>
            <a:ext cx="3008313" cy="3518297"/>
          </a:xfrm>
        </p:spPr>
        <p:txBody>
          <a:bodyPr>
            <a:normAutofit/>
          </a:bodyPr>
          <a:lstStyle/>
          <a:p>
            <a:r>
              <a:rPr lang="en-US" sz="7200" dirty="0">
                <a:solidFill>
                  <a:srgbClr val="FFFF00"/>
                </a:solidFill>
                <a:latin typeface="Arial Black"/>
                <a:cs typeface="Arial Black"/>
              </a:rPr>
              <a:t> </a:t>
            </a:r>
            <a:r>
              <a:rPr lang="en-US" sz="7200" dirty="0" smtClean="0">
                <a:solidFill>
                  <a:srgbClr val="FFFF00"/>
                </a:solidFill>
                <a:latin typeface="Arial Black"/>
                <a:cs typeface="Arial Black"/>
              </a:rPr>
              <a:t>4:30</a:t>
            </a:r>
            <a:endParaRPr lang="en-US" sz="7200" dirty="0"/>
          </a:p>
        </p:txBody>
      </p:sp>
    </p:spTree>
    <p:extLst>
      <p:ext uri="{BB962C8B-B14F-4D97-AF65-F5344CB8AC3E}">
        <p14:creationId xmlns:p14="http://schemas.microsoft.com/office/powerpoint/2010/main" val="36738753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Leader’s Energy Flow!</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88445268"/>
              </p:ext>
            </p:extLst>
          </p:nvPr>
        </p:nvGraphicFramePr>
        <p:xfrm>
          <a:off x="0" y="1200151"/>
          <a:ext cx="9448800" cy="3383280"/>
        </p:xfrm>
        <a:graphic>
          <a:graphicData uri="http://schemas.openxmlformats.org/drawingml/2006/table">
            <a:tbl>
              <a:tblPr firstRow="1" bandRow="1">
                <a:tableStyleId>{93296810-A885-4BE3-A3E7-6D5BEEA58F35}</a:tableStyleId>
              </a:tblPr>
              <a:tblGrid>
                <a:gridCol w="1600200"/>
                <a:gridCol w="1752600"/>
                <a:gridCol w="1828800"/>
                <a:gridCol w="2167467"/>
                <a:gridCol w="2099733"/>
              </a:tblGrid>
              <a:tr h="640080">
                <a:tc>
                  <a:txBody>
                    <a:bodyPr/>
                    <a:lstStyle/>
                    <a:p>
                      <a:endParaRPr lang="en-US" sz="2400" dirty="0">
                        <a:solidFill>
                          <a:schemeClr val="tx1"/>
                        </a:solidFill>
                      </a:endParaRPr>
                    </a:p>
                  </a:txBody>
                  <a:tcPr>
                    <a:solidFill>
                      <a:schemeClr val="accent6">
                        <a:lumMod val="50000"/>
                      </a:schemeClr>
                    </a:solidFill>
                  </a:tcPr>
                </a:tc>
                <a:tc>
                  <a:txBody>
                    <a:bodyPr/>
                    <a:lstStyle/>
                    <a:p>
                      <a:r>
                        <a:rPr lang="en-US" sz="2400" dirty="0" smtClean="0"/>
                        <a:t>FORMING</a:t>
                      </a:r>
                      <a:endParaRPr lang="en-US" sz="2400" dirty="0"/>
                    </a:p>
                  </a:txBody>
                  <a:tcPr>
                    <a:solidFill>
                      <a:srgbClr val="984807"/>
                    </a:solidFill>
                  </a:tcPr>
                </a:tc>
                <a:tc>
                  <a:txBody>
                    <a:bodyPr/>
                    <a:lstStyle/>
                    <a:p>
                      <a:r>
                        <a:rPr lang="en-US" sz="2400" dirty="0" smtClean="0"/>
                        <a:t>STORMING</a:t>
                      </a:r>
                      <a:endParaRPr lang="en-US" sz="2400" dirty="0"/>
                    </a:p>
                  </a:txBody>
                  <a:tcPr>
                    <a:solidFill>
                      <a:srgbClr val="984807"/>
                    </a:solidFill>
                  </a:tcPr>
                </a:tc>
                <a:tc>
                  <a:txBody>
                    <a:bodyPr/>
                    <a:lstStyle/>
                    <a:p>
                      <a:r>
                        <a:rPr lang="en-US" sz="2400" dirty="0" smtClean="0"/>
                        <a:t>NORMING</a:t>
                      </a:r>
                      <a:endParaRPr lang="en-US" sz="2400" dirty="0"/>
                    </a:p>
                  </a:txBody>
                  <a:tcPr>
                    <a:solidFill>
                      <a:srgbClr val="984807"/>
                    </a:solidFill>
                  </a:tcPr>
                </a:tc>
                <a:tc>
                  <a:txBody>
                    <a:bodyPr/>
                    <a:lstStyle/>
                    <a:p>
                      <a:r>
                        <a:rPr lang="en-US" sz="2400" dirty="0" smtClean="0"/>
                        <a:t>PERFORMING</a:t>
                      </a:r>
                      <a:endParaRPr lang="en-US" sz="2400" dirty="0"/>
                    </a:p>
                  </a:txBody>
                  <a:tcPr>
                    <a:solidFill>
                      <a:srgbClr val="984807"/>
                    </a:solidFill>
                  </a:tcPr>
                </a:tc>
              </a:tr>
              <a:tr h="640080">
                <a:tc>
                  <a:txBody>
                    <a:bodyPr/>
                    <a:lstStyle/>
                    <a:p>
                      <a:endParaRPr lang="en-US" sz="3200" b="1" dirty="0">
                        <a:solidFill>
                          <a:schemeClr val="tx1"/>
                        </a:solidFill>
                      </a:endParaRPr>
                    </a:p>
                  </a:txBody>
                  <a:tcPr>
                    <a:solidFill>
                      <a:schemeClr val="accent6">
                        <a:lumMod val="50000"/>
                      </a:schemeClr>
                    </a:solidFill>
                  </a:tcPr>
                </a:tc>
                <a:tc>
                  <a:txBody>
                    <a:bodyPr/>
                    <a:lstStyle/>
                    <a:p>
                      <a:r>
                        <a:rPr lang="en-US" sz="3200" b="1" dirty="0" smtClean="0"/>
                        <a:t>Directive</a:t>
                      </a:r>
                      <a:endParaRPr lang="en-US" sz="3200" b="1" dirty="0"/>
                    </a:p>
                  </a:txBody>
                  <a:tcPr>
                    <a:solidFill>
                      <a:srgbClr val="FFFF00"/>
                    </a:solidFill>
                  </a:tcPr>
                </a:tc>
                <a:tc>
                  <a:txBody>
                    <a:bodyPr/>
                    <a:lstStyle/>
                    <a:p>
                      <a:r>
                        <a:rPr lang="en-US" sz="3200" b="1" dirty="0" smtClean="0"/>
                        <a:t>Coaching</a:t>
                      </a:r>
                      <a:endParaRPr lang="en-US" sz="3200" b="1" dirty="0"/>
                    </a:p>
                  </a:txBody>
                  <a:tcPr>
                    <a:solidFill>
                      <a:srgbClr val="FFFF00"/>
                    </a:solidFill>
                  </a:tcPr>
                </a:tc>
                <a:tc>
                  <a:txBody>
                    <a:bodyPr/>
                    <a:lstStyle/>
                    <a:p>
                      <a:r>
                        <a:rPr lang="en-US" sz="3200" b="1" dirty="0" smtClean="0"/>
                        <a:t>Supportive</a:t>
                      </a:r>
                      <a:endParaRPr lang="en-US" sz="3200" b="1" dirty="0"/>
                    </a:p>
                  </a:txBody>
                  <a:tcPr>
                    <a:solidFill>
                      <a:srgbClr val="FFFF00"/>
                    </a:solidFill>
                  </a:tcPr>
                </a:tc>
                <a:tc>
                  <a:txBody>
                    <a:bodyPr/>
                    <a:lstStyle/>
                    <a:p>
                      <a:r>
                        <a:rPr lang="en-US" sz="3200" b="1" dirty="0" smtClean="0"/>
                        <a:t>Delegating</a:t>
                      </a:r>
                      <a:endParaRPr lang="en-US" sz="3200" b="1" dirty="0"/>
                    </a:p>
                  </a:txBody>
                  <a:tcPr>
                    <a:solidFill>
                      <a:srgbClr val="FFFF00"/>
                    </a:solidFill>
                  </a:tcPr>
                </a:tc>
              </a:tr>
              <a:tr h="914400">
                <a:tc>
                  <a:txBody>
                    <a:bodyPr/>
                    <a:lstStyle/>
                    <a:p>
                      <a:r>
                        <a:rPr lang="en-US" sz="3200" dirty="0" smtClean="0">
                          <a:solidFill>
                            <a:schemeClr val="tx1"/>
                          </a:solidFill>
                        </a:rPr>
                        <a:t>New</a:t>
                      </a:r>
                      <a:endParaRPr lang="en-US" sz="3200" b="1" dirty="0">
                        <a:solidFill>
                          <a:schemeClr val="tx1"/>
                        </a:solidFill>
                      </a:endParaRPr>
                    </a:p>
                  </a:txBody>
                  <a:tcPr>
                    <a:solidFill>
                      <a:schemeClr val="accent6">
                        <a:lumMod val="50000"/>
                      </a:schemeClr>
                    </a:solidFill>
                  </a:tcPr>
                </a:tc>
                <a:tc>
                  <a:txBody>
                    <a:bodyPr/>
                    <a:lstStyle/>
                    <a:p>
                      <a:pPr algn="ctr"/>
                      <a:r>
                        <a:rPr lang="en-US" sz="3200" dirty="0" smtClean="0"/>
                        <a:t>High</a:t>
                      </a:r>
                      <a:endParaRPr lang="en-US" sz="3200" dirty="0"/>
                    </a:p>
                  </a:txBody>
                  <a:tcPr/>
                </a:tc>
                <a:tc>
                  <a:txBody>
                    <a:bodyPr/>
                    <a:lstStyle/>
                    <a:p>
                      <a:pPr algn="ctr"/>
                      <a:r>
                        <a:rPr lang="en-US" sz="3200" dirty="0" smtClean="0"/>
                        <a:t>High</a:t>
                      </a:r>
                      <a:endParaRPr lang="en-US" sz="3200" dirty="0"/>
                    </a:p>
                  </a:txBody>
                  <a:tcPr/>
                </a:tc>
                <a:tc>
                  <a:txBody>
                    <a:bodyPr/>
                    <a:lstStyle/>
                    <a:p>
                      <a:pPr algn="ctr"/>
                      <a:r>
                        <a:rPr lang="en-US" sz="3200" dirty="0" smtClean="0"/>
                        <a:t>Low</a:t>
                      </a:r>
                      <a:endParaRPr lang="en-US" sz="3200" dirty="0"/>
                    </a:p>
                  </a:txBody>
                  <a:tcPr/>
                </a:tc>
                <a:tc>
                  <a:txBody>
                    <a:bodyPr/>
                    <a:lstStyle/>
                    <a:p>
                      <a:pPr algn="ctr"/>
                      <a:r>
                        <a:rPr lang="en-US" sz="3200" dirty="0" smtClean="0"/>
                        <a:t>Low</a:t>
                      </a:r>
                      <a:endParaRPr lang="en-US" sz="3200" dirty="0"/>
                    </a:p>
                  </a:txBody>
                  <a:tcPr/>
                </a:tc>
              </a:tr>
              <a:tr h="1188720">
                <a:tc>
                  <a:txBody>
                    <a:bodyPr/>
                    <a:lstStyle/>
                    <a:p>
                      <a:r>
                        <a:rPr lang="en-US" sz="3200" dirty="0" smtClean="0">
                          <a:solidFill>
                            <a:schemeClr val="tx1"/>
                          </a:solidFill>
                        </a:rPr>
                        <a:t>Ongoing</a:t>
                      </a:r>
                      <a:endParaRPr lang="en-US" sz="3200" b="1" dirty="0">
                        <a:solidFill>
                          <a:schemeClr val="tx1"/>
                        </a:solidFill>
                      </a:endParaRPr>
                    </a:p>
                  </a:txBody>
                  <a:tcPr>
                    <a:solidFill>
                      <a:schemeClr val="accent6">
                        <a:lumMod val="50000"/>
                      </a:schemeClr>
                    </a:solidFill>
                  </a:tcPr>
                </a:tc>
                <a:tc>
                  <a:txBody>
                    <a:bodyPr/>
                    <a:lstStyle/>
                    <a:p>
                      <a:pPr algn="ctr"/>
                      <a:r>
                        <a:rPr lang="en-US" sz="3200" dirty="0" smtClean="0"/>
                        <a:t>Low</a:t>
                      </a:r>
                      <a:endParaRPr lang="en-US" sz="3200" dirty="0"/>
                    </a:p>
                  </a:txBody>
                  <a:tcPr/>
                </a:tc>
                <a:tc>
                  <a:txBody>
                    <a:bodyPr/>
                    <a:lstStyle/>
                    <a:p>
                      <a:pPr algn="ctr"/>
                      <a:r>
                        <a:rPr lang="en-US" sz="3200" dirty="0" smtClean="0"/>
                        <a:t>High</a:t>
                      </a:r>
                      <a:endParaRPr lang="en-US" sz="3200" dirty="0"/>
                    </a:p>
                  </a:txBody>
                  <a:tcPr/>
                </a:tc>
                <a:tc>
                  <a:txBody>
                    <a:bodyPr/>
                    <a:lstStyle/>
                    <a:p>
                      <a:pPr algn="ctr"/>
                      <a:r>
                        <a:rPr lang="en-US" sz="3200" dirty="0" smtClean="0"/>
                        <a:t>Moderate</a:t>
                      </a:r>
                      <a:endParaRPr lang="en-US" sz="3200" dirty="0"/>
                    </a:p>
                  </a:txBody>
                  <a:tcPr/>
                </a:tc>
                <a:tc>
                  <a:txBody>
                    <a:bodyPr/>
                    <a:lstStyle/>
                    <a:p>
                      <a:pPr algn="ctr"/>
                      <a:r>
                        <a:rPr lang="en-US" sz="3200" dirty="0" smtClean="0"/>
                        <a:t>Low</a:t>
                      </a:r>
                      <a:endParaRPr lang="en-US" sz="3200" dirty="0"/>
                    </a:p>
                  </a:txBody>
                  <a:tcPr/>
                </a:tc>
              </a:tr>
            </a:tbl>
          </a:graphicData>
        </a:graphic>
      </p:graphicFrame>
    </p:spTree>
    <p:extLst>
      <p:ext uri="{BB962C8B-B14F-4D97-AF65-F5344CB8AC3E}">
        <p14:creationId xmlns:p14="http://schemas.microsoft.com/office/powerpoint/2010/main" val="39851493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Questions to Get You Thinking</a:t>
            </a:r>
            <a:endParaRPr lang="en-US" dirty="0">
              <a:solidFill>
                <a:srgbClr val="00FFFF"/>
              </a:solidFill>
            </a:endParaRPr>
          </a:p>
        </p:txBody>
      </p:sp>
      <p:pic>
        <p:nvPicPr>
          <p:cNvPr id="5" name="Content Placeholder 4"/>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48000"/>
                    </a14:imgEffect>
                    <a14:imgEffect>
                      <a14:saturation sat="165000"/>
                    </a14:imgEffect>
                    <a14:imgEffect>
                      <a14:brightnessContrast bright="4000" contrast="-43000"/>
                    </a14:imgEffect>
                  </a14:imgLayer>
                </a14:imgProps>
              </a:ext>
            </a:extLst>
          </a:blip>
          <a:srcRect t="19619" b="19619"/>
          <a:stretch>
            <a:fillRect/>
          </a:stretch>
        </p:blipFill>
        <p:spPr>
          <a:prstGeom prst="rect">
            <a:avLst/>
          </a:prstGeom>
        </p:spPr>
      </p:pic>
      <p:sp>
        <p:nvSpPr>
          <p:cNvPr id="6" name="Rectangle 5"/>
          <p:cNvSpPr/>
          <p:nvPr/>
        </p:nvSpPr>
        <p:spPr>
          <a:xfrm>
            <a:off x="7010400" y="4095750"/>
            <a:ext cx="6562725" cy="369332"/>
          </a:xfrm>
          <a:prstGeom prst="rect">
            <a:avLst/>
          </a:prstGeom>
        </p:spPr>
        <p:txBody>
          <a:bodyPr wrap="square">
            <a:spAutoFit/>
          </a:bodyPr>
          <a:lstStyle/>
          <a:p>
            <a:r>
              <a:rPr lang="pl-PL" dirty="0" smtClean="0"/>
              <a:t>Banksy, 2006</a:t>
            </a:r>
            <a:endParaRPr lang="pl-PL" dirty="0">
              <a:hlinkClick r:id="rId5"/>
            </a:endParaRPr>
          </a:p>
        </p:txBody>
      </p:sp>
    </p:spTree>
    <p:extLst>
      <p:ext uri="{BB962C8B-B14F-4D97-AF65-F5344CB8AC3E}">
        <p14:creationId xmlns:p14="http://schemas.microsoft.com/office/powerpoint/2010/main" val="25933089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FF"/>
                </a:solidFill>
              </a:rPr>
              <a:t>Challenges to Change</a:t>
            </a:r>
            <a:endParaRPr lang="en-US" dirty="0">
              <a:solidFill>
                <a:srgbClr val="00FFFF"/>
              </a:solidFill>
            </a:endParaRPr>
          </a:p>
        </p:txBody>
      </p:sp>
      <p:sp>
        <p:nvSpPr>
          <p:cNvPr id="3" name="Content Placeholder 2"/>
          <p:cNvSpPr>
            <a:spLocks noGrp="1"/>
          </p:cNvSpPr>
          <p:nvPr>
            <p:ph idx="1"/>
          </p:nvPr>
        </p:nvSpPr>
        <p:spPr/>
        <p:txBody>
          <a:bodyPr>
            <a:normAutofit lnSpcReduction="10000"/>
          </a:bodyPr>
          <a:lstStyle/>
          <a:p>
            <a:pPr marL="1314450" lvl="2" indent="-514350">
              <a:buFont typeface="+mj-lt"/>
              <a:buAutoNum type="arabicPeriod"/>
            </a:pPr>
            <a:r>
              <a:rPr lang="en-US" sz="4000" dirty="0" smtClean="0"/>
              <a:t>Resistance</a:t>
            </a:r>
          </a:p>
          <a:p>
            <a:pPr marL="1314450" lvl="2" indent="-514350">
              <a:buFont typeface="+mj-lt"/>
              <a:buAutoNum type="arabicPeriod"/>
            </a:pPr>
            <a:r>
              <a:rPr lang="en-US" sz="4000" dirty="0" smtClean="0"/>
              <a:t>Impatience</a:t>
            </a:r>
          </a:p>
          <a:p>
            <a:pPr marL="1314450" lvl="2" indent="-514350">
              <a:buFont typeface="+mj-lt"/>
              <a:buAutoNum type="arabicPeriod"/>
            </a:pPr>
            <a:r>
              <a:rPr lang="en-US" sz="4000" dirty="0" smtClean="0"/>
              <a:t>Lack of Readiness </a:t>
            </a:r>
          </a:p>
          <a:p>
            <a:pPr marL="1314450" lvl="2" indent="-514350">
              <a:buFont typeface="+mj-lt"/>
              <a:buAutoNum type="arabicPeriod"/>
            </a:pPr>
            <a:r>
              <a:rPr lang="en-US" sz="4000" dirty="0" smtClean="0"/>
              <a:t>Silver Bullets</a:t>
            </a:r>
          </a:p>
          <a:p>
            <a:pPr marL="1314450" lvl="2" indent="-514350">
              <a:buFont typeface="+mj-lt"/>
              <a:buAutoNum type="arabicPeriod"/>
            </a:pPr>
            <a:r>
              <a:rPr lang="en-US" sz="4000" dirty="0" smtClean="0"/>
              <a:t>Decrees</a:t>
            </a:r>
            <a:endParaRPr lang="en-US" sz="4000" dirty="0"/>
          </a:p>
        </p:txBody>
      </p:sp>
    </p:spTree>
    <p:extLst>
      <p:ext uri="{BB962C8B-B14F-4D97-AF65-F5344CB8AC3E}">
        <p14:creationId xmlns:p14="http://schemas.microsoft.com/office/powerpoint/2010/main" val="1885191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7400" y="590550"/>
            <a:ext cx="3124200" cy="4038600"/>
          </a:xfrm>
        </p:spPr>
        <p:txBody>
          <a:bodyPr>
            <a:normAutofit/>
          </a:bodyPr>
          <a:lstStyle/>
          <a:p>
            <a:pPr marL="0" indent="0" algn="ctr">
              <a:buNone/>
            </a:pPr>
            <a:r>
              <a:rPr lang="en-US" sz="4400" dirty="0" smtClean="0"/>
              <a:t>How does influence differ from control? </a:t>
            </a:r>
            <a:endParaRPr lang="en-US" sz="4400"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52000"/>
                    </a14:imgEffect>
                  </a14:imgLayer>
                </a14:imgProps>
              </a:ext>
            </a:extLst>
          </a:blip>
          <a:stretch>
            <a:fillRect/>
          </a:stretch>
        </p:blipFill>
        <p:spPr>
          <a:xfrm>
            <a:off x="-228600" y="-247650"/>
            <a:ext cx="5731164" cy="5562600"/>
          </a:xfrm>
          <a:prstGeom prst="rect">
            <a:avLst/>
          </a:prstGeom>
        </p:spPr>
      </p:pic>
      <p:sp>
        <p:nvSpPr>
          <p:cNvPr id="5" name="Title 4"/>
          <p:cNvSpPr>
            <a:spLocks noGrp="1"/>
          </p:cNvSpPr>
          <p:nvPr>
            <p:ph type="title"/>
          </p:nvPr>
        </p:nvSpPr>
        <p:spPr/>
        <p:txBody>
          <a:bodyPr/>
          <a:lstStyle/>
          <a:p>
            <a:endParaRPr lang="en-US"/>
          </a:p>
        </p:txBody>
      </p:sp>
    </p:spTree>
    <p:extLst>
      <p:ext uri="{BB962C8B-B14F-4D97-AF65-F5344CB8AC3E}">
        <p14:creationId xmlns:p14="http://schemas.microsoft.com/office/powerpoint/2010/main" val="25933089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9550"/>
            <a:ext cx="3886200" cy="4648200"/>
          </a:xfrm>
        </p:spPr>
        <p:txBody>
          <a:bodyPr>
            <a:normAutofit/>
          </a:bodyPr>
          <a:lstStyle/>
          <a:p>
            <a:pPr marL="0" indent="0">
              <a:buNone/>
            </a:pPr>
            <a:r>
              <a:rPr lang="en-US" sz="4400" dirty="0" smtClean="0"/>
              <a:t>How does authority </a:t>
            </a:r>
          </a:p>
          <a:p>
            <a:pPr marL="0" indent="0">
              <a:buNone/>
            </a:pPr>
            <a:r>
              <a:rPr lang="en-US" sz="4400" dirty="0" smtClean="0"/>
              <a:t>relate to accountability?</a:t>
            </a:r>
            <a:endParaRPr lang="en-US" sz="4400" dirty="0"/>
          </a:p>
        </p:txBody>
      </p:sp>
      <p:pic>
        <p:nvPicPr>
          <p:cNvPr id="4" name="Content Placeholder 4"/>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saturation sat="165000"/>
                    </a14:imgEffect>
                    <a14:imgEffect>
                      <a14:brightnessContrast bright="4000" contrast="-43000"/>
                    </a14:imgEffect>
                  </a14:imgLayer>
                </a14:imgProps>
              </a:ext>
            </a:extLst>
          </a:blip>
          <a:srcRect t="19619" b="19619"/>
          <a:stretch>
            <a:fillRect/>
          </a:stretch>
        </p:blipFill>
        <p:spPr>
          <a:xfrm>
            <a:off x="3991513" y="0"/>
            <a:ext cx="12543887" cy="5173991"/>
          </a:xfrm>
          <a:prstGeom prst="rect">
            <a:avLst/>
          </a:prstGeom>
        </p:spPr>
      </p:pic>
    </p:spTree>
    <p:extLst>
      <p:ext uri="{BB962C8B-B14F-4D97-AF65-F5344CB8AC3E}">
        <p14:creationId xmlns:p14="http://schemas.microsoft.com/office/powerpoint/2010/main" val="19963413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FFFF"/>
                </a:solidFill>
              </a:rPr>
              <a:t>Second Table Exercise: BRAINSTORM</a:t>
            </a:r>
            <a:endParaRPr lang="en-US" dirty="0">
              <a:solidFill>
                <a:srgbClr val="00FFFF"/>
              </a:solidFill>
            </a:endParaRPr>
          </a:p>
        </p:txBody>
      </p:sp>
      <p:sp>
        <p:nvSpPr>
          <p:cNvPr id="3" name="Content Placeholder 2"/>
          <p:cNvSpPr>
            <a:spLocks noGrp="1"/>
          </p:cNvSpPr>
          <p:nvPr>
            <p:ph idx="1"/>
          </p:nvPr>
        </p:nvSpPr>
        <p:spPr>
          <a:xfrm>
            <a:off x="457200" y="1200150"/>
            <a:ext cx="8229600" cy="3657599"/>
          </a:xfrm>
        </p:spPr>
        <p:txBody>
          <a:bodyPr>
            <a:noAutofit/>
          </a:bodyPr>
          <a:lstStyle/>
          <a:p>
            <a:pPr marL="0" lvl="0" indent="0">
              <a:buNone/>
            </a:pPr>
            <a:r>
              <a:rPr lang="en-US" dirty="0"/>
              <a:t>B</a:t>
            </a:r>
            <a:r>
              <a:rPr lang="en-US" dirty="0" smtClean="0"/>
              <a:t>rainstorm </a:t>
            </a:r>
            <a:r>
              <a:rPr lang="en-US" sz="4400" b="1" dirty="0" smtClean="0">
                <a:solidFill>
                  <a:srgbClr val="00FFFF"/>
                </a:solidFill>
              </a:rPr>
              <a:t>concurrent strategies </a:t>
            </a:r>
            <a:r>
              <a:rPr lang="en-US" dirty="0" smtClean="0"/>
              <a:t>that might address your challenge. 3 rules:</a:t>
            </a:r>
          </a:p>
          <a:p>
            <a:pPr marL="971550" lvl="1" indent="-514350">
              <a:buFont typeface="+mj-lt"/>
              <a:buAutoNum type="arabicPeriod"/>
            </a:pPr>
            <a:r>
              <a:rPr lang="en-US" sz="3200" dirty="0" smtClean="0"/>
              <a:t>Everyone offers an idea before </a:t>
            </a:r>
            <a:r>
              <a:rPr lang="en-US" sz="3200" dirty="0"/>
              <a:t>anyone </a:t>
            </a:r>
            <a:r>
              <a:rPr lang="en-US" sz="3200" dirty="0" smtClean="0"/>
              <a:t>speaks for a second time</a:t>
            </a:r>
            <a:endParaRPr lang="en-US" sz="3200" dirty="0"/>
          </a:p>
          <a:p>
            <a:pPr marL="971550" lvl="1" indent="-514350">
              <a:buFont typeface="+mj-lt"/>
              <a:buAutoNum type="arabicPeriod"/>
            </a:pPr>
            <a:r>
              <a:rPr lang="en-US" sz="3200" dirty="0"/>
              <a:t>Do not assess or </a:t>
            </a:r>
            <a:r>
              <a:rPr lang="en-US" sz="3200" dirty="0" smtClean="0"/>
              <a:t>debate</a:t>
            </a:r>
            <a:endParaRPr lang="en-US" sz="3200" dirty="0"/>
          </a:p>
          <a:p>
            <a:pPr marL="971550" lvl="1" indent="-514350">
              <a:buFont typeface="+mj-lt"/>
              <a:buAutoNum type="arabicPeriod"/>
            </a:pPr>
            <a:r>
              <a:rPr lang="en-US" sz="3200" dirty="0"/>
              <a:t>Strategies must be </a:t>
            </a:r>
            <a:r>
              <a:rPr lang="en-US" sz="3200" dirty="0" smtClean="0"/>
              <a:t>specific</a:t>
            </a:r>
            <a:endParaRPr lang="en-US" dirty="0"/>
          </a:p>
        </p:txBody>
      </p:sp>
    </p:spTree>
    <p:extLst>
      <p:ext uri="{BB962C8B-B14F-4D97-AF65-F5344CB8AC3E}">
        <p14:creationId xmlns:p14="http://schemas.microsoft.com/office/powerpoint/2010/main" val="412442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sp>
        <p:nvSpPr>
          <p:cNvPr id="3" name="Rectangle 2"/>
          <p:cNvSpPr/>
          <p:nvPr/>
        </p:nvSpPr>
        <p:spPr>
          <a:xfrm>
            <a:off x="-990600" y="-781050"/>
            <a:ext cx="10820400" cy="67818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saturation sat="165000"/>
                    </a14:imgEffect>
                    <a14:imgEffect>
                      <a14:brightnessContrast bright="4000" contrast="-43000"/>
                    </a14:imgEffect>
                  </a14:imgLayer>
                </a14:imgProps>
              </a:ext>
            </a:extLst>
          </a:blip>
          <a:stretch>
            <a:fillRect/>
          </a:stretch>
        </p:blipFill>
        <p:spPr>
          <a:xfrm>
            <a:off x="-1143000" y="-857250"/>
            <a:ext cx="11076435" cy="7518130"/>
          </a:xfrm>
          <a:prstGeom prst="rect">
            <a:avLst/>
          </a:prstGeom>
        </p:spPr>
      </p:pic>
      <p:sp>
        <p:nvSpPr>
          <p:cNvPr id="7" name="Rectangle 6"/>
          <p:cNvSpPr/>
          <p:nvPr/>
        </p:nvSpPr>
        <p:spPr>
          <a:xfrm>
            <a:off x="5029204" y="4774168"/>
            <a:ext cx="6562725" cy="369332"/>
          </a:xfrm>
          <a:prstGeom prst="rect">
            <a:avLst/>
          </a:prstGeom>
        </p:spPr>
        <p:txBody>
          <a:bodyPr wrap="square">
            <a:spAutoFit/>
          </a:bodyPr>
          <a:lstStyle/>
          <a:p>
            <a:r>
              <a:rPr lang="pl-PL" dirty="0" smtClean="0"/>
              <a:t>Banksy, 2006</a:t>
            </a:r>
            <a:endParaRPr lang="pl-PL" dirty="0">
              <a:hlinkClick r:id="rId5"/>
            </a:endParaRPr>
          </a:p>
        </p:txBody>
      </p:sp>
    </p:spTree>
    <p:extLst>
      <p:ext uri="{BB962C8B-B14F-4D97-AF65-F5344CB8AC3E}">
        <p14:creationId xmlns:p14="http://schemas.microsoft.com/office/powerpoint/2010/main" val="35815165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t="9306" b="9306"/>
          <a:stretch>
            <a:fillRect/>
          </a:stretch>
        </p:blipFill>
        <p:spPr>
          <a:xfrm>
            <a:off x="2661077" y="-19050"/>
            <a:ext cx="6482923" cy="5567362"/>
          </a:xfrm>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76200" y="-32147"/>
            <a:ext cx="2779713" cy="3518297"/>
          </a:xfrm>
        </p:spPr>
        <p:txBody>
          <a:bodyPr>
            <a:normAutofit/>
          </a:bodyPr>
          <a:lstStyle/>
          <a:p>
            <a:pPr algn="ctr"/>
            <a:r>
              <a:rPr lang="en-US" sz="7200" dirty="0" smtClean="0">
                <a:solidFill>
                  <a:srgbClr val="FFFF00"/>
                </a:solidFill>
                <a:latin typeface="Arial Black"/>
                <a:cs typeface="Arial Black"/>
              </a:rPr>
              <a:t>End at 5:15</a:t>
            </a:r>
            <a:endParaRPr lang="en-US" sz="7200" dirty="0"/>
          </a:p>
        </p:txBody>
      </p:sp>
    </p:spTree>
    <p:extLst>
      <p:ext uri="{BB962C8B-B14F-4D97-AF65-F5344CB8AC3E}">
        <p14:creationId xmlns:p14="http://schemas.microsoft.com/office/powerpoint/2010/main" val="22580606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FFFF"/>
                </a:solidFill>
              </a:rPr>
              <a:t>Second Table Exercise: CONSENSUS</a:t>
            </a:r>
            <a:endParaRPr lang="en-US" dirty="0">
              <a:solidFill>
                <a:srgbClr val="00FFFF"/>
              </a:solidFill>
            </a:endParaRPr>
          </a:p>
        </p:txBody>
      </p:sp>
      <p:sp>
        <p:nvSpPr>
          <p:cNvPr id="3" name="Content Placeholder 2"/>
          <p:cNvSpPr>
            <a:spLocks noGrp="1"/>
          </p:cNvSpPr>
          <p:nvPr>
            <p:ph idx="1"/>
          </p:nvPr>
        </p:nvSpPr>
        <p:spPr>
          <a:xfrm>
            <a:off x="457200" y="1200150"/>
            <a:ext cx="8229600" cy="3657599"/>
          </a:xfrm>
        </p:spPr>
        <p:txBody>
          <a:bodyPr>
            <a:noAutofit/>
          </a:bodyPr>
          <a:lstStyle/>
          <a:p>
            <a:r>
              <a:rPr lang="en-US" sz="4000" dirty="0" smtClean="0"/>
              <a:t>Come to consensus about your </a:t>
            </a:r>
            <a:r>
              <a:rPr lang="en-US" sz="4000" b="1" dirty="0" smtClean="0">
                <a:solidFill>
                  <a:srgbClr val="00FFFF"/>
                </a:solidFill>
              </a:rPr>
              <a:t>two best ideas </a:t>
            </a:r>
            <a:r>
              <a:rPr lang="en-US" sz="4000" dirty="0" smtClean="0"/>
              <a:t>that might address your challenge. </a:t>
            </a:r>
          </a:p>
          <a:p>
            <a:r>
              <a:rPr lang="en-US" sz="4000" dirty="0" smtClean="0"/>
              <a:t>Decide </a:t>
            </a:r>
            <a:r>
              <a:rPr lang="en-US" sz="4000" b="1" dirty="0" smtClean="0">
                <a:solidFill>
                  <a:srgbClr val="00FFFF"/>
                </a:solidFill>
              </a:rPr>
              <a:t>who</a:t>
            </a:r>
            <a:r>
              <a:rPr lang="en-US" sz="4000" dirty="0" smtClean="0"/>
              <a:t> will share them.</a:t>
            </a:r>
          </a:p>
        </p:txBody>
      </p:sp>
      <p:sp>
        <p:nvSpPr>
          <p:cNvPr id="4" name="Text Placeholder 3"/>
          <p:cNvSpPr txBox="1">
            <a:spLocks/>
          </p:cNvSpPr>
          <p:nvPr/>
        </p:nvSpPr>
        <p:spPr>
          <a:xfrm>
            <a:off x="2859087" y="3854053"/>
            <a:ext cx="6665913" cy="3518297"/>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200" dirty="0" smtClean="0">
                <a:solidFill>
                  <a:srgbClr val="FFFF00"/>
                </a:solidFill>
                <a:latin typeface="Arial Black"/>
                <a:cs typeface="Arial Black"/>
              </a:rPr>
              <a:t> End at 5:20</a:t>
            </a:r>
            <a:endParaRPr lang="en-US" sz="7200" dirty="0"/>
          </a:p>
        </p:txBody>
      </p:sp>
    </p:spTree>
    <p:extLst>
      <p:ext uri="{BB962C8B-B14F-4D97-AF65-F5344CB8AC3E}">
        <p14:creationId xmlns:p14="http://schemas.microsoft.com/office/powerpoint/2010/main" val="128772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FFFF"/>
                </a:solidFill>
              </a:rPr>
              <a:t>Second Table Exercise: REPORT</a:t>
            </a:r>
            <a:endParaRPr lang="en-US" dirty="0">
              <a:solidFill>
                <a:srgbClr val="00FFFF"/>
              </a:solidFill>
            </a:endParaRPr>
          </a:p>
        </p:txBody>
      </p:sp>
      <p:sp>
        <p:nvSpPr>
          <p:cNvPr id="3" name="Content Placeholder 2"/>
          <p:cNvSpPr>
            <a:spLocks noGrp="1"/>
          </p:cNvSpPr>
          <p:nvPr>
            <p:ph idx="1"/>
          </p:nvPr>
        </p:nvSpPr>
        <p:spPr>
          <a:xfrm>
            <a:off x="457200" y="1200150"/>
            <a:ext cx="8229600" cy="3657599"/>
          </a:xfrm>
        </p:spPr>
        <p:txBody>
          <a:bodyPr>
            <a:noAutofit/>
          </a:bodyPr>
          <a:lstStyle/>
          <a:p>
            <a:pPr marL="0" indent="0" algn="ctr">
              <a:buNone/>
            </a:pPr>
            <a:endParaRPr lang="en-US" dirty="0" smtClean="0"/>
          </a:p>
          <a:p>
            <a:pPr marL="0" indent="0" algn="ctr">
              <a:buNone/>
            </a:pPr>
            <a:r>
              <a:rPr lang="en-US" sz="4800" b="1" dirty="0" smtClean="0"/>
              <a:t>problem</a:t>
            </a:r>
            <a:r>
              <a:rPr lang="en-US" sz="4800" dirty="0" smtClean="0"/>
              <a:t> </a:t>
            </a:r>
          </a:p>
          <a:p>
            <a:pPr marL="0" indent="0" algn="ctr">
              <a:buNone/>
            </a:pPr>
            <a:r>
              <a:rPr lang="en-US" sz="4800" b="1" dirty="0" smtClean="0"/>
              <a:t>top 2 concurrent strategies</a:t>
            </a:r>
            <a:endParaRPr lang="en-US" sz="4800" dirty="0" smtClean="0"/>
          </a:p>
        </p:txBody>
      </p:sp>
    </p:spTree>
    <p:extLst>
      <p:ext uri="{BB962C8B-B14F-4D97-AF65-F5344CB8AC3E}">
        <p14:creationId xmlns:p14="http://schemas.microsoft.com/office/powerpoint/2010/main" val="327194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857250"/>
            <a:ext cx="10668000" cy="7162800"/>
          </a:xfrm>
          <a:prstGeom prst="rect">
            <a:avLst/>
          </a:prstGeom>
          <a:gradFill flip="none" rotWithShape="1">
            <a:gsLst>
              <a:gs pos="51000">
                <a:schemeClr val="bg1"/>
              </a:gs>
              <a:gs pos="75000">
                <a:schemeClr val="bg2">
                  <a:lumMod val="50000"/>
                </a:schemeClr>
              </a:gs>
              <a:gs pos="87000">
                <a:schemeClr val="bg1">
                  <a:lumMod val="95000"/>
                  <a:lumOff val="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70" name="Rectangle 2"/>
          <p:cNvSpPr>
            <a:spLocks noGrp="1" noChangeArrowheads="1"/>
          </p:cNvSpPr>
          <p:nvPr>
            <p:ph type="title"/>
          </p:nvPr>
        </p:nvSpPr>
        <p:spPr/>
        <p:txBody>
          <a:bodyPr>
            <a:noAutofit/>
          </a:bodyPr>
          <a:lstStyle/>
          <a:p>
            <a:pPr eaLnBrk="1" hangingPunct="1">
              <a:defRPr/>
            </a:pPr>
            <a:r>
              <a:rPr lang="en-US" altLang="en-US" sz="6600" b="1" dirty="0" smtClean="0"/>
              <a:t>3 Objectives </a:t>
            </a:r>
          </a:p>
        </p:txBody>
      </p:sp>
      <p:sp>
        <p:nvSpPr>
          <p:cNvPr id="3075" name="Rectangle 5"/>
          <p:cNvSpPr>
            <a:spLocks noGrp="1" noChangeArrowheads="1"/>
          </p:cNvSpPr>
          <p:nvPr>
            <p:ph idx="1"/>
          </p:nvPr>
        </p:nvSpPr>
        <p:spPr>
          <a:xfrm>
            <a:off x="-152400" y="1123950"/>
            <a:ext cx="9296400" cy="3794760"/>
          </a:xfrm>
        </p:spPr>
        <p:txBody>
          <a:bodyPr>
            <a:noAutofit/>
          </a:bodyPr>
          <a:lstStyle/>
          <a:p>
            <a:pPr marL="971550" lvl="1" indent="-514350">
              <a:buFont typeface="+mj-lt"/>
              <a:buAutoNum type="arabicPeriod"/>
            </a:pPr>
            <a:r>
              <a:rPr lang="en-US" sz="4400" b="1" dirty="0" smtClean="0">
                <a:solidFill>
                  <a:srgbClr val="00FFFF"/>
                </a:solidFill>
              </a:rPr>
              <a:t>Contemplate &amp; inspire </a:t>
            </a:r>
            <a:r>
              <a:rPr lang="en-US" sz="4400" dirty="0" smtClean="0"/>
              <a:t>each other </a:t>
            </a:r>
          </a:p>
          <a:p>
            <a:pPr marL="971550" lvl="1" indent="-514350">
              <a:buFont typeface="+mj-lt"/>
              <a:buAutoNum type="arabicPeriod"/>
            </a:pPr>
            <a:r>
              <a:rPr lang="en-US" sz="4400" dirty="0" smtClean="0"/>
              <a:t>Introduce </a:t>
            </a:r>
            <a:r>
              <a:rPr lang="en-US" sz="4400" b="1" dirty="0" err="1" smtClean="0">
                <a:solidFill>
                  <a:srgbClr val="00FFFF"/>
                </a:solidFill>
              </a:rPr>
              <a:t>Leaderful</a:t>
            </a:r>
            <a:r>
              <a:rPr lang="en-US" sz="4400" b="1" dirty="0" smtClean="0">
                <a:solidFill>
                  <a:srgbClr val="00FFFF"/>
                </a:solidFill>
              </a:rPr>
              <a:t> Practice</a:t>
            </a:r>
          </a:p>
          <a:p>
            <a:pPr marL="971550" lvl="1" indent="-514350">
              <a:buFont typeface="+mj-lt"/>
              <a:buAutoNum type="arabicPeriod"/>
            </a:pPr>
            <a:r>
              <a:rPr lang="en-US" sz="4400" dirty="0" smtClean="0"/>
              <a:t>Consider whether this will help you and your League </a:t>
            </a:r>
            <a:r>
              <a:rPr lang="en-US" sz="4400" b="1" dirty="0" smtClean="0">
                <a:solidFill>
                  <a:srgbClr val="00FFFF"/>
                </a:solidFill>
              </a:rPr>
              <a:t>after Convention</a:t>
            </a:r>
          </a:p>
        </p:txBody>
      </p:sp>
    </p:spTree>
    <p:extLst>
      <p:ext uri="{BB962C8B-B14F-4D97-AF65-F5344CB8AC3E}">
        <p14:creationId xmlns:p14="http://schemas.microsoft.com/office/powerpoint/2010/main" val="34687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Take-</a:t>
            </a:r>
            <a:r>
              <a:rPr lang="en-US" dirty="0" err="1" smtClean="0"/>
              <a:t>Aways</a:t>
            </a:r>
            <a:endParaRPr lang="en-US" dirty="0"/>
          </a:p>
        </p:txBody>
      </p:sp>
      <p:sp>
        <p:nvSpPr>
          <p:cNvPr id="3" name="Content Placeholder 2"/>
          <p:cNvSpPr>
            <a:spLocks noGrp="1"/>
          </p:cNvSpPr>
          <p:nvPr>
            <p:ph idx="1"/>
          </p:nvPr>
        </p:nvSpPr>
        <p:spPr/>
        <p:txBody>
          <a:bodyPr/>
          <a:lstStyle/>
          <a:p>
            <a:endParaRPr lang="en-US" sz="1400" dirty="0" smtClean="0"/>
          </a:p>
          <a:p>
            <a:endParaRPr lang="en-US" sz="1400" dirty="0"/>
          </a:p>
        </p:txBody>
      </p:sp>
      <p:graphicFrame>
        <p:nvGraphicFramePr>
          <p:cNvPr id="6" name="Table 5"/>
          <p:cNvGraphicFramePr>
            <a:graphicFrameLocks noGrp="1"/>
          </p:cNvGraphicFramePr>
          <p:nvPr>
            <p:extLst>
              <p:ext uri="{D42A27DB-BD31-4B8C-83A1-F6EECF244321}">
                <p14:modId xmlns:p14="http://schemas.microsoft.com/office/powerpoint/2010/main" val="2864700814"/>
              </p:ext>
            </p:extLst>
          </p:nvPr>
        </p:nvGraphicFramePr>
        <p:xfrm>
          <a:off x="228599" y="1200150"/>
          <a:ext cx="8763001" cy="3489960"/>
        </p:xfrm>
        <a:graphic>
          <a:graphicData uri="http://schemas.openxmlformats.org/drawingml/2006/table">
            <a:tbl>
              <a:tblPr firstRow="1" firstCol="1" bandRow="1">
                <a:tableStyleId>{7DF18680-E054-41AD-8BC1-D1AEF772440D}</a:tableStyleId>
              </a:tblPr>
              <a:tblGrid>
                <a:gridCol w="1524001"/>
                <a:gridCol w="3733800"/>
                <a:gridCol w="3505200"/>
              </a:tblGrid>
              <a:tr h="697992">
                <a:tc>
                  <a:txBody>
                    <a:bodyPr/>
                    <a:lstStyle/>
                    <a:p>
                      <a:pPr marL="0" marR="0" algn="ctr">
                        <a:lnSpc>
                          <a:spcPct val="115000"/>
                        </a:lnSpc>
                        <a:spcBef>
                          <a:spcPts val="0"/>
                        </a:spcBef>
                        <a:spcAft>
                          <a:spcPts val="0"/>
                        </a:spcAft>
                      </a:pPr>
                      <a:r>
                        <a:rPr lang="en-US" sz="3200" dirty="0">
                          <a:effectLst/>
                        </a:rPr>
                        <a:t> </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0"/>
                        </a:spcAft>
                      </a:pPr>
                      <a:r>
                        <a:rPr lang="en-US" sz="3200" dirty="0">
                          <a:effectLst/>
                        </a:rPr>
                        <a:t>SHORT-TERM</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0"/>
                        </a:spcAft>
                      </a:pPr>
                      <a:r>
                        <a:rPr lang="en-US" sz="3200" dirty="0">
                          <a:effectLst/>
                        </a:rPr>
                        <a:t>LONGER-TERM</a:t>
                      </a:r>
                      <a:endParaRPr lang="en-US" sz="3200" dirty="0">
                        <a:effectLst/>
                        <a:latin typeface="Calibri"/>
                        <a:ea typeface="MS Mincho"/>
                        <a:cs typeface="Times New Roman"/>
                      </a:endParaRPr>
                    </a:p>
                  </a:txBody>
                  <a:tcPr marL="68580" marR="68580" marT="0" marB="0"/>
                </a:tc>
              </a:tr>
              <a:tr h="697992">
                <a:tc>
                  <a:txBody>
                    <a:bodyPr/>
                    <a:lstStyle/>
                    <a:p>
                      <a:pPr marL="0" marR="0" algn="ctr">
                        <a:lnSpc>
                          <a:spcPct val="115000"/>
                        </a:lnSpc>
                        <a:spcBef>
                          <a:spcPts val="0"/>
                        </a:spcBef>
                        <a:spcAft>
                          <a:spcPts val="1200"/>
                        </a:spcAft>
                      </a:pPr>
                      <a:r>
                        <a:rPr lang="en-US" sz="3200">
                          <a:effectLst/>
                        </a:rPr>
                        <a:t>WHO</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dirty="0">
                          <a:effectLst/>
                        </a:rPr>
                        <a:t> </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dirty="0">
                          <a:effectLst/>
                        </a:rPr>
                        <a:t> </a:t>
                      </a:r>
                      <a:endParaRPr lang="en-US" sz="3200" dirty="0">
                        <a:effectLst/>
                        <a:latin typeface="Calibri"/>
                        <a:ea typeface="MS Mincho"/>
                        <a:cs typeface="Times New Roman"/>
                      </a:endParaRPr>
                    </a:p>
                  </a:txBody>
                  <a:tcPr marL="68580" marR="68580" marT="0" marB="0"/>
                </a:tc>
              </a:tr>
              <a:tr h="697992">
                <a:tc>
                  <a:txBody>
                    <a:bodyPr/>
                    <a:lstStyle/>
                    <a:p>
                      <a:pPr marL="0" marR="0" algn="ctr">
                        <a:lnSpc>
                          <a:spcPct val="115000"/>
                        </a:lnSpc>
                        <a:spcBef>
                          <a:spcPts val="0"/>
                        </a:spcBef>
                        <a:spcAft>
                          <a:spcPts val="1200"/>
                        </a:spcAft>
                      </a:pPr>
                      <a:r>
                        <a:rPr lang="en-US" sz="3200">
                          <a:effectLst/>
                        </a:rPr>
                        <a:t>WHAT</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a:effectLst/>
                        </a:rPr>
                        <a:t> </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dirty="0">
                          <a:effectLst/>
                        </a:rPr>
                        <a:t> </a:t>
                      </a:r>
                      <a:endParaRPr lang="en-US" sz="3200" dirty="0">
                        <a:effectLst/>
                        <a:latin typeface="Calibri"/>
                        <a:ea typeface="MS Mincho"/>
                        <a:cs typeface="Times New Roman"/>
                      </a:endParaRPr>
                    </a:p>
                  </a:txBody>
                  <a:tcPr marL="68580" marR="68580" marT="0" marB="0"/>
                </a:tc>
              </a:tr>
              <a:tr h="697992">
                <a:tc>
                  <a:txBody>
                    <a:bodyPr/>
                    <a:lstStyle/>
                    <a:p>
                      <a:pPr marL="0" marR="0" algn="ctr">
                        <a:lnSpc>
                          <a:spcPct val="115000"/>
                        </a:lnSpc>
                        <a:spcBef>
                          <a:spcPts val="0"/>
                        </a:spcBef>
                        <a:spcAft>
                          <a:spcPts val="1200"/>
                        </a:spcAft>
                      </a:pPr>
                      <a:r>
                        <a:rPr lang="en-US" sz="3200">
                          <a:effectLst/>
                        </a:rPr>
                        <a:t>WHEN</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a:effectLst/>
                        </a:rPr>
                        <a:t> </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dirty="0">
                          <a:effectLst/>
                        </a:rPr>
                        <a:t> </a:t>
                      </a:r>
                      <a:endParaRPr lang="en-US" sz="3200" dirty="0">
                        <a:effectLst/>
                        <a:latin typeface="Calibri"/>
                        <a:ea typeface="MS Mincho"/>
                        <a:cs typeface="Times New Roman"/>
                      </a:endParaRPr>
                    </a:p>
                  </a:txBody>
                  <a:tcPr marL="68580" marR="68580" marT="0" marB="0"/>
                </a:tc>
              </a:tr>
              <a:tr h="697992">
                <a:tc>
                  <a:txBody>
                    <a:bodyPr/>
                    <a:lstStyle/>
                    <a:p>
                      <a:pPr marL="0" marR="0" algn="ctr">
                        <a:lnSpc>
                          <a:spcPct val="115000"/>
                        </a:lnSpc>
                        <a:spcBef>
                          <a:spcPts val="0"/>
                        </a:spcBef>
                        <a:spcAft>
                          <a:spcPts val="1200"/>
                        </a:spcAft>
                      </a:pPr>
                      <a:r>
                        <a:rPr lang="en-US" sz="3200" dirty="0">
                          <a:effectLst/>
                        </a:rPr>
                        <a:t>HOW</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a:effectLst/>
                        </a:rPr>
                        <a:t> </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dirty="0">
                          <a:effectLst/>
                        </a:rPr>
                        <a:t> </a:t>
                      </a:r>
                      <a:endParaRPr lang="en-US" sz="3200" dirty="0">
                        <a:effectLst/>
                        <a:latin typeface="Calibri"/>
                        <a:ea typeface="MS Mincho"/>
                        <a:cs typeface="Times New Roman"/>
                      </a:endParaRPr>
                    </a:p>
                  </a:txBody>
                  <a:tcPr marL="68580" marR="68580" marT="0" marB="0"/>
                </a:tc>
              </a:tr>
            </a:tbl>
          </a:graphicData>
        </a:graphic>
      </p:graphicFrame>
    </p:spTree>
    <p:extLst>
      <p:ext uri="{BB962C8B-B14F-4D97-AF65-F5344CB8AC3E}">
        <p14:creationId xmlns:p14="http://schemas.microsoft.com/office/powerpoint/2010/main" val="26497879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Take-</a:t>
            </a:r>
            <a:r>
              <a:rPr lang="en-US" dirty="0" err="1" smtClean="0"/>
              <a:t>Aways</a:t>
            </a:r>
            <a:endParaRPr lang="en-US" dirty="0"/>
          </a:p>
        </p:txBody>
      </p:sp>
      <p:sp>
        <p:nvSpPr>
          <p:cNvPr id="3" name="Content Placeholder 2"/>
          <p:cNvSpPr>
            <a:spLocks noGrp="1"/>
          </p:cNvSpPr>
          <p:nvPr>
            <p:ph idx="1"/>
          </p:nvPr>
        </p:nvSpPr>
        <p:spPr/>
        <p:txBody>
          <a:bodyPr/>
          <a:lstStyle/>
          <a:p>
            <a:endParaRPr lang="en-US" sz="1400" dirty="0" smtClean="0"/>
          </a:p>
          <a:p>
            <a:endParaRPr lang="en-US" sz="1400" dirty="0"/>
          </a:p>
        </p:txBody>
      </p:sp>
      <p:graphicFrame>
        <p:nvGraphicFramePr>
          <p:cNvPr id="6" name="Table 5"/>
          <p:cNvGraphicFramePr>
            <a:graphicFrameLocks noGrp="1"/>
          </p:cNvGraphicFramePr>
          <p:nvPr>
            <p:extLst>
              <p:ext uri="{D42A27DB-BD31-4B8C-83A1-F6EECF244321}">
                <p14:modId xmlns:p14="http://schemas.microsoft.com/office/powerpoint/2010/main" val="164858651"/>
              </p:ext>
            </p:extLst>
          </p:nvPr>
        </p:nvGraphicFramePr>
        <p:xfrm>
          <a:off x="0" y="0"/>
          <a:ext cx="9144000" cy="5143501"/>
        </p:xfrm>
        <a:graphic>
          <a:graphicData uri="http://schemas.openxmlformats.org/drawingml/2006/table">
            <a:tbl>
              <a:tblPr firstRow="1" firstCol="1" bandRow="1">
                <a:tableStyleId>{7DF18680-E054-41AD-8BC1-D1AEF772440D}</a:tableStyleId>
              </a:tblPr>
              <a:tblGrid>
                <a:gridCol w="1590262"/>
                <a:gridCol w="3896138"/>
                <a:gridCol w="3657600"/>
              </a:tblGrid>
              <a:tr h="852985">
                <a:tc>
                  <a:txBody>
                    <a:bodyPr/>
                    <a:lstStyle/>
                    <a:p>
                      <a:pPr marL="0" marR="0" algn="ctr">
                        <a:lnSpc>
                          <a:spcPct val="115000"/>
                        </a:lnSpc>
                        <a:spcBef>
                          <a:spcPts val="0"/>
                        </a:spcBef>
                        <a:spcAft>
                          <a:spcPts val="0"/>
                        </a:spcAft>
                      </a:pPr>
                      <a:r>
                        <a:rPr lang="en-US" sz="3200" dirty="0">
                          <a:effectLst/>
                        </a:rPr>
                        <a:t> </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0"/>
                        </a:spcAft>
                      </a:pPr>
                      <a:r>
                        <a:rPr lang="en-US" sz="3200" dirty="0">
                          <a:effectLst/>
                        </a:rPr>
                        <a:t>SHORT-TERM</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0"/>
                        </a:spcAft>
                      </a:pPr>
                      <a:r>
                        <a:rPr lang="en-US" sz="3200" dirty="0">
                          <a:effectLst/>
                        </a:rPr>
                        <a:t>LONGER-TERM</a:t>
                      </a:r>
                      <a:endParaRPr lang="en-US" sz="3200" dirty="0">
                        <a:effectLst/>
                        <a:latin typeface="Calibri"/>
                        <a:ea typeface="MS Mincho"/>
                        <a:cs typeface="Times New Roman"/>
                      </a:endParaRPr>
                    </a:p>
                  </a:txBody>
                  <a:tcPr marL="68580" marR="68580" marT="0" marB="0"/>
                </a:tc>
              </a:tr>
              <a:tr h="852985">
                <a:tc>
                  <a:txBody>
                    <a:bodyPr/>
                    <a:lstStyle/>
                    <a:p>
                      <a:pPr marL="0" marR="0" algn="ctr">
                        <a:lnSpc>
                          <a:spcPct val="115000"/>
                        </a:lnSpc>
                        <a:spcBef>
                          <a:spcPts val="0"/>
                        </a:spcBef>
                        <a:spcAft>
                          <a:spcPts val="1200"/>
                        </a:spcAft>
                      </a:pPr>
                      <a:r>
                        <a:rPr lang="en-US" sz="3200">
                          <a:effectLst/>
                        </a:rPr>
                        <a:t>WHO</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smtClean="0">
                          <a:effectLst/>
                        </a:rPr>
                        <a:t>Membership Chair</a:t>
                      </a:r>
                      <a:endParaRPr lang="en-US" sz="3200" i="1"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smtClean="0">
                          <a:effectLst/>
                        </a:rPr>
                        <a:t>Whole Board</a:t>
                      </a:r>
                      <a:endParaRPr lang="en-US" sz="3200" i="1" dirty="0">
                        <a:effectLst/>
                        <a:latin typeface="Calibri"/>
                        <a:ea typeface="MS Mincho"/>
                        <a:cs typeface="Times New Roman"/>
                      </a:endParaRPr>
                    </a:p>
                  </a:txBody>
                  <a:tcPr marL="68580" marR="68580" marT="0" marB="0"/>
                </a:tc>
              </a:tr>
              <a:tr h="1370736">
                <a:tc>
                  <a:txBody>
                    <a:bodyPr/>
                    <a:lstStyle/>
                    <a:p>
                      <a:pPr marL="0" marR="0" algn="ctr">
                        <a:lnSpc>
                          <a:spcPct val="115000"/>
                        </a:lnSpc>
                        <a:spcBef>
                          <a:spcPts val="0"/>
                        </a:spcBef>
                        <a:spcAft>
                          <a:spcPts val="1200"/>
                        </a:spcAft>
                      </a:pPr>
                      <a:r>
                        <a:rPr lang="en-US" sz="3200">
                          <a:effectLst/>
                        </a:rPr>
                        <a:t>WHAT</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a:effectLst/>
                        </a:rPr>
                        <a:t> </a:t>
                      </a:r>
                      <a:r>
                        <a:rPr lang="en-US" sz="3200" i="1" dirty="0" err="1" smtClean="0">
                          <a:effectLst/>
                        </a:rPr>
                        <a:t>Leaderful</a:t>
                      </a:r>
                      <a:r>
                        <a:rPr lang="en-US" sz="3200" i="1" dirty="0" smtClean="0">
                          <a:effectLst/>
                        </a:rPr>
                        <a:t> Practice Training Proposal</a:t>
                      </a:r>
                      <a:endParaRPr lang="en-US" sz="3200" i="1"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err="1" smtClean="0">
                          <a:effectLst/>
                        </a:rPr>
                        <a:t>Leaderful</a:t>
                      </a:r>
                      <a:r>
                        <a:rPr lang="en-US" sz="3200" i="1" dirty="0" smtClean="0">
                          <a:effectLst/>
                        </a:rPr>
                        <a:t> Practice Training Program</a:t>
                      </a:r>
                      <a:r>
                        <a:rPr lang="en-US" sz="3200" i="1" dirty="0">
                          <a:effectLst/>
                        </a:rPr>
                        <a:t> </a:t>
                      </a:r>
                      <a:endParaRPr lang="en-US" sz="3200" i="1" dirty="0">
                        <a:effectLst/>
                        <a:latin typeface="Calibri"/>
                        <a:ea typeface="MS Mincho"/>
                        <a:cs typeface="Times New Roman"/>
                      </a:endParaRPr>
                    </a:p>
                  </a:txBody>
                  <a:tcPr marL="68580" marR="68580" marT="0" marB="0"/>
                </a:tc>
              </a:tr>
              <a:tr h="852985">
                <a:tc>
                  <a:txBody>
                    <a:bodyPr/>
                    <a:lstStyle/>
                    <a:p>
                      <a:pPr marL="0" marR="0" algn="ctr">
                        <a:lnSpc>
                          <a:spcPct val="115000"/>
                        </a:lnSpc>
                        <a:spcBef>
                          <a:spcPts val="0"/>
                        </a:spcBef>
                        <a:spcAft>
                          <a:spcPts val="1200"/>
                        </a:spcAft>
                      </a:pPr>
                      <a:r>
                        <a:rPr lang="en-US" sz="3200">
                          <a:effectLst/>
                        </a:rPr>
                        <a:t>WHEN</a:t>
                      </a:r>
                      <a:endParaRPr lang="en-US" sz="320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a:effectLst/>
                        </a:rPr>
                        <a:t> </a:t>
                      </a:r>
                      <a:r>
                        <a:rPr lang="en-US" sz="3200" i="1" dirty="0" smtClean="0">
                          <a:effectLst/>
                        </a:rPr>
                        <a:t>Call Wednesday</a:t>
                      </a:r>
                      <a:endParaRPr lang="en-US" sz="3200" i="1"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smtClean="0">
                          <a:effectLst/>
                          <a:latin typeface="Calibri"/>
                          <a:ea typeface="MS Mincho"/>
                          <a:cs typeface="Times New Roman"/>
                        </a:rPr>
                        <a:t>Sept</a:t>
                      </a:r>
                      <a:r>
                        <a:rPr lang="en-US" sz="3200" i="1" baseline="0" dirty="0" smtClean="0">
                          <a:effectLst/>
                          <a:latin typeface="Calibri"/>
                          <a:ea typeface="MS Mincho"/>
                          <a:cs typeface="Times New Roman"/>
                        </a:rPr>
                        <a:t> board </a:t>
                      </a:r>
                      <a:r>
                        <a:rPr lang="en-US" sz="3200" i="1" baseline="0" dirty="0" err="1" smtClean="0">
                          <a:effectLst/>
                          <a:latin typeface="Calibri"/>
                          <a:ea typeface="MS Mincho"/>
                          <a:cs typeface="Times New Roman"/>
                        </a:rPr>
                        <a:t>mtg</a:t>
                      </a:r>
                      <a:endParaRPr lang="en-US" sz="3200" i="1" dirty="0">
                        <a:effectLst/>
                        <a:latin typeface="Calibri"/>
                        <a:ea typeface="MS Mincho"/>
                        <a:cs typeface="Times New Roman"/>
                      </a:endParaRPr>
                    </a:p>
                  </a:txBody>
                  <a:tcPr marL="68580" marR="68580" marT="0" marB="0"/>
                </a:tc>
              </a:tr>
              <a:tr h="1213810">
                <a:tc>
                  <a:txBody>
                    <a:bodyPr/>
                    <a:lstStyle/>
                    <a:p>
                      <a:pPr marL="0" marR="0" algn="ctr">
                        <a:lnSpc>
                          <a:spcPct val="115000"/>
                        </a:lnSpc>
                        <a:spcBef>
                          <a:spcPts val="0"/>
                        </a:spcBef>
                        <a:spcAft>
                          <a:spcPts val="1200"/>
                        </a:spcAft>
                      </a:pPr>
                      <a:r>
                        <a:rPr lang="en-US" sz="3200" dirty="0">
                          <a:effectLst/>
                        </a:rPr>
                        <a:t>HOW</a:t>
                      </a:r>
                      <a:endParaRPr lang="en-US" sz="3200"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a:effectLst/>
                        </a:rPr>
                        <a:t> </a:t>
                      </a:r>
                      <a:r>
                        <a:rPr lang="en-US" sz="3200" i="1" dirty="0" smtClean="0">
                          <a:effectLst/>
                        </a:rPr>
                        <a:t>Report my experience</a:t>
                      </a:r>
                      <a:endParaRPr lang="en-US" sz="3200" i="1" dirty="0">
                        <a:effectLst/>
                        <a:latin typeface="Calibri"/>
                        <a:ea typeface="MS Mincho"/>
                        <a:cs typeface="Times New Roman"/>
                      </a:endParaRPr>
                    </a:p>
                  </a:txBody>
                  <a:tcPr marL="68580" marR="68580" marT="0" marB="0"/>
                </a:tc>
                <a:tc>
                  <a:txBody>
                    <a:bodyPr/>
                    <a:lstStyle/>
                    <a:p>
                      <a:pPr marL="0" marR="0" algn="ctr">
                        <a:lnSpc>
                          <a:spcPct val="115000"/>
                        </a:lnSpc>
                        <a:spcBef>
                          <a:spcPts val="0"/>
                        </a:spcBef>
                        <a:spcAft>
                          <a:spcPts val="1200"/>
                        </a:spcAft>
                      </a:pPr>
                      <a:r>
                        <a:rPr lang="en-US" sz="3200" i="1" dirty="0">
                          <a:effectLst/>
                        </a:rPr>
                        <a:t> </a:t>
                      </a:r>
                      <a:r>
                        <a:rPr lang="en-US" sz="3200" i="1" dirty="0" smtClean="0">
                          <a:effectLst/>
                        </a:rPr>
                        <a:t>Collaborate w/Membership Chair</a:t>
                      </a:r>
                      <a:endParaRPr lang="en-US" sz="3200" i="1" dirty="0">
                        <a:effectLst/>
                        <a:latin typeface="Calibri"/>
                        <a:ea typeface="MS Mincho"/>
                        <a:cs typeface="Times New Roman"/>
                      </a:endParaRPr>
                    </a:p>
                  </a:txBody>
                  <a:tcPr marL="68580" marR="68580" marT="0" marB="0"/>
                </a:tc>
              </a:tr>
            </a:tbl>
          </a:graphicData>
        </a:graphic>
      </p:graphicFrame>
    </p:spTree>
    <p:extLst>
      <p:ext uri="{BB962C8B-B14F-4D97-AF65-F5344CB8AC3E}">
        <p14:creationId xmlns:p14="http://schemas.microsoft.com/office/powerpoint/2010/main" val="31545108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9800" y="609600"/>
            <a:ext cx="3124200" cy="3714750"/>
          </a:xfrm>
        </p:spPr>
        <p:txBody>
          <a:bodyPr>
            <a:noAutofit/>
          </a:bodyPr>
          <a:lstStyle/>
          <a:p>
            <a:r>
              <a:rPr lang="en-US" sz="9600" dirty="0" smtClean="0"/>
              <a:t>Rhino?</a:t>
            </a:r>
            <a:endParaRPr lang="en-US" sz="9600" dirty="0"/>
          </a:p>
        </p:txBody>
      </p:sp>
      <p:pic>
        <p:nvPicPr>
          <p:cNvPr id="4" name="Picture 3"/>
          <p:cNvPicPr>
            <a:picLocks noChangeAspect="1"/>
          </p:cNvPicPr>
          <p:nvPr/>
        </p:nvPicPr>
        <p:blipFill>
          <a:blip r:embed="rId3"/>
          <a:stretch>
            <a:fillRect/>
          </a:stretch>
        </p:blipFill>
        <p:spPr>
          <a:xfrm>
            <a:off x="-838200" y="-232200"/>
            <a:ext cx="6781800" cy="8366550"/>
          </a:xfrm>
          <a:prstGeom prst="rect">
            <a:avLst/>
          </a:prstGeom>
        </p:spPr>
      </p:pic>
      <p:sp>
        <p:nvSpPr>
          <p:cNvPr id="5" name="Rectangle 4"/>
          <p:cNvSpPr/>
          <p:nvPr/>
        </p:nvSpPr>
        <p:spPr>
          <a:xfrm>
            <a:off x="66675" y="4552950"/>
            <a:ext cx="6562725" cy="646331"/>
          </a:xfrm>
          <a:prstGeom prst="rect">
            <a:avLst/>
          </a:prstGeom>
        </p:spPr>
        <p:txBody>
          <a:bodyPr wrap="square">
            <a:spAutoFit/>
          </a:bodyPr>
          <a:lstStyle/>
          <a:p>
            <a:r>
              <a:rPr lang="pl-PL" dirty="0">
                <a:solidFill>
                  <a:schemeClr val="bg1"/>
                </a:solidFill>
                <a:hlinkClick r:id="rId4"/>
              </a:rPr>
              <a:t>http://en.wikipedia.org/wiki/G._K._Chesterton#/media/File:Gilbert_Chesterton.jpg</a:t>
            </a:r>
          </a:p>
        </p:txBody>
      </p:sp>
    </p:spTree>
    <p:extLst>
      <p:ext uri="{BB962C8B-B14F-4D97-AF65-F5344CB8AC3E}">
        <p14:creationId xmlns:p14="http://schemas.microsoft.com/office/powerpoint/2010/main" val="29855110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1950"/>
            <a:ext cx="8229600" cy="4232673"/>
          </a:xfrm>
        </p:spPr>
        <p:txBody>
          <a:bodyPr>
            <a:normAutofit/>
          </a:bodyPr>
          <a:lstStyle/>
          <a:p>
            <a:pPr marL="0" indent="0">
              <a:buNone/>
            </a:pPr>
            <a:r>
              <a:rPr lang="en-US" sz="4400" dirty="0"/>
              <a:t>“If a rhinoceros were to enter this restaurant now, there is no denying he would have great </a:t>
            </a:r>
            <a:r>
              <a:rPr lang="en-US" sz="4400" b="1" dirty="0">
                <a:solidFill>
                  <a:srgbClr val="00FFFF"/>
                </a:solidFill>
              </a:rPr>
              <a:t>power</a:t>
            </a:r>
            <a:r>
              <a:rPr lang="en-US" sz="4400" dirty="0"/>
              <a:t> here. But I would be the first to rise and assure him that he had </a:t>
            </a:r>
            <a:r>
              <a:rPr lang="en-US" sz="4400" b="1" dirty="0">
                <a:solidFill>
                  <a:srgbClr val="00FFFF"/>
                </a:solidFill>
              </a:rPr>
              <a:t>no authority </a:t>
            </a:r>
            <a:r>
              <a:rPr lang="en-US" sz="4400" dirty="0"/>
              <a:t>whatever.”</a:t>
            </a:r>
          </a:p>
          <a:p>
            <a:endParaRPr lang="en-US" dirty="0"/>
          </a:p>
        </p:txBody>
      </p:sp>
    </p:spTree>
    <p:extLst>
      <p:ext uri="{BB962C8B-B14F-4D97-AF65-F5344CB8AC3E}">
        <p14:creationId xmlns:p14="http://schemas.microsoft.com/office/powerpoint/2010/main" val="33181747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9" name="Picture 8" descr="Screen Shot 2015-05-14 at 11.42.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 y="-171450"/>
            <a:ext cx="9143999" cy="5345999"/>
          </a:xfrm>
          <a:prstGeom prst="rect">
            <a:avLst/>
          </a:prstGeom>
        </p:spPr>
      </p:pic>
      <p:sp>
        <p:nvSpPr>
          <p:cNvPr id="7" name="Rectangle 6"/>
          <p:cNvSpPr/>
          <p:nvPr/>
        </p:nvSpPr>
        <p:spPr>
          <a:xfrm>
            <a:off x="2819401" y="4781550"/>
            <a:ext cx="6562725" cy="369332"/>
          </a:xfrm>
          <a:prstGeom prst="rect">
            <a:avLst/>
          </a:prstGeom>
        </p:spPr>
        <p:txBody>
          <a:bodyPr wrap="square">
            <a:spAutoFit/>
          </a:bodyPr>
          <a:lstStyle/>
          <a:p>
            <a:r>
              <a:rPr lang="pl-PL" dirty="0">
                <a:solidFill>
                  <a:schemeClr val="bg1"/>
                </a:solidFill>
                <a:hlinkClick r:id="rId4"/>
              </a:rPr>
              <a:t>http://upload.wikimedia.org/wikipedia/commons/2/2f/Rhino.svg</a:t>
            </a:r>
          </a:p>
        </p:txBody>
      </p:sp>
    </p:spTree>
    <p:extLst>
      <p:ext uri="{BB962C8B-B14F-4D97-AF65-F5344CB8AC3E}">
        <p14:creationId xmlns:p14="http://schemas.microsoft.com/office/powerpoint/2010/main" val="4127519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sp>
        <p:nvSpPr>
          <p:cNvPr id="3" name="Rectangle 2"/>
          <p:cNvSpPr/>
          <p:nvPr/>
        </p:nvSpPr>
        <p:spPr>
          <a:xfrm>
            <a:off x="-990600" y="-781050"/>
            <a:ext cx="10820400" cy="67818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saturation sat="165000"/>
                    </a14:imgEffect>
                    <a14:imgEffect>
                      <a14:brightnessContrast bright="4000" contrast="-43000"/>
                    </a14:imgEffect>
                  </a14:imgLayer>
                </a14:imgProps>
              </a:ext>
            </a:extLst>
          </a:blip>
          <a:stretch>
            <a:fillRect/>
          </a:stretch>
        </p:blipFill>
        <p:spPr>
          <a:xfrm>
            <a:off x="-1143000" y="-857250"/>
            <a:ext cx="11076435" cy="7518130"/>
          </a:xfrm>
          <a:prstGeom prst="rect">
            <a:avLst/>
          </a:prstGeom>
        </p:spPr>
      </p:pic>
      <p:sp>
        <p:nvSpPr>
          <p:cNvPr id="7" name="Rectangle 6"/>
          <p:cNvSpPr/>
          <p:nvPr/>
        </p:nvSpPr>
        <p:spPr>
          <a:xfrm>
            <a:off x="5029204" y="4774168"/>
            <a:ext cx="6562725" cy="369332"/>
          </a:xfrm>
          <a:prstGeom prst="rect">
            <a:avLst/>
          </a:prstGeom>
        </p:spPr>
        <p:txBody>
          <a:bodyPr wrap="square">
            <a:spAutoFit/>
          </a:bodyPr>
          <a:lstStyle/>
          <a:p>
            <a:r>
              <a:rPr lang="pl-PL" dirty="0" smtClean="0"/>
              <a:t>Banksy, 2006</a:t>
            </a:r>
            <a:endParaRPr lang="pl-PL" dirty="0">
              <a:hlinkClick r:id="rId5"/>
            </a:endParaRPr>
          </a:p>
        </p:txBody>
      </p:sp>
      <p:sp>
        <p:nvSpPr>
          <p:cNvPr id="9" name="Multiply 8"/>
          <p:cNvSpPr/>
          <p:nvPr/>
        </p:nvSpPr>
        <p:spPr>
          <a:xfrm>
            <a:off x="-1524000" y="-11620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Multiply 9"/>
          <p:cNvSpPr/>
          <p:nvPr/>
        </p:nvSpPr>
        <p:spPr>
          <a:xfrm>
            <a:off x="3200400" y="-11620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84821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9" name="Picture 8" descr="Screen Shot 2015-05-14 at 11.42.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 y="-171450"/>
            <a:ext cx="9143999" cy="5345999"/>
          </a:xfrm>
          <a:prstGeom prst="rect">
            <a:avLst/>
          </a:prstGeom>
        </p:spPr>
      </p:pic>
      <p:sp>
        <p:nvSpPr>
          <p:cNvPr id="7" name="Rectangle 6"/>
          <p:cNvSpPr/>
          <p:nvPr/>
        </p:nvSpPr>
        <p:spPr>
          <a:xfrm>
            <a:off x="2819401" y="4781550"/>
            <a:ext cx="6562725" cy="369332"/>
          </a:xfrm>
          <a:prstGeom prst="rect">
            <a:avLst/>
          </a:prstGeom>
        </p:spPr>
        <p:txBody>
          <a:bodyPr wrap="square">
            <a:spAutoFit/>
          </a:bodyPr>
          <a:lstStyle/>
          <a:p>
            <a:r>
              <a:rPr lang="pl-PL" dirty="0">
                <a:solidFill>
                  <a:schemeClr val="bg1"/>
                </a:solidFill>
                <a:hlinkClick r:id="rId4"/>
              </a:rPr>
              <a:t>http://upload.wikimedia.org/wikipedia/commons/2/2f/Rhino.svg</a:t>
            </a:r>
          </a:p>
        </p:txBody>
      </p:sp>
    </p:spTree>
    <p:extLst>
      <p:ext uri="{BB962C8B-B14F-4D97-AF65-F5344CB8AC3E}">
        <p14:creationId xmlns:p14="http://schemas.microsoft.com/office/powerpoint/2010/main" val="2045619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819152"/>
            <a:ext cx="7772400" cy="1102519"/>
          </a:xfrm>
        </p:spPr>
        <p:txBody>
          <a:bodyPr>
            <a:normAutofit/>
          </a:bodyPr>
          <a:lstStyle/>
          <a:p>
            <a:r>
              <a:rPr lang="en-US" dirty="0">
                <a:effectLst/>
              </a:rPr>
              <a:t>The Rhino in the </a:t>
            </a:r>
            <a:r>
              <a:rPr lang="en-US" dirty="0" smtClean="0">
                <a:effectLst/>
              </a:rPr>
              <a:t>Room</a:t>
            </a:r>
            <a:endParaRPr lang="en-US" dirty="0"/>
          </a:p>
        </p:txBody>
      </p:sp>
      <p:sp>
        <p:nvSpPr>
          <p:cNvPr id="4" name="Footer Placeholder 3"/>
          <p:cNvSpPr>
            <a:spLocks noGrp="1"/>
          </p:cNvSpPr>
          <p:nvPr>
            <p:ph type="ftr" sz="quarter" idx="11"/>
          </p:nvPr>
        </p:nvSpPr>
        <p:spPr/>
        <p:txBody>
          <a:bodyPr/>
          <a:lstStyle/>
          <a:p>
            <a:r>
              <a:rPr lang="en-US" smtClean="0"/>
              <a:t>LWVUS 51st Convention in Dallas, Texas</a:t>
            </a:r>
            <a:endParaRPr lang="en-US" dirty="0"/>
          </a:p>
        </p:txBody>
      </p:sp>
      <p:pic>
        <p:nvPicPr>
          <p:cNvPr id="9" name="Picture 8" descr="Screen Shot 2015-05-14 at 11.42.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 y="-171450"/>
            <a:ext cx="9143999" cy="5345999"/>
          </a:xfrm>
          <a:prstGeom prst="rect">
            <a:avLst/>
          </a:prstGeom>
        </p:spPr>
      </p:pic>
      <p:sp>
        <p:nvSpPr>
          <p:cNvPr id="7" name="Rectangle 6"/>
          <p:cNvSpPr/>
          <p:nvPr/>
        </p:nvSpPr>
        <p:spPr>
          <a:xfrm>
            <a:off x="2819401" y="4781550"/>
            <a:ext cx="6562725" cy="369332"/>
          </a:xfrm>
          <a:prstGeom prst="rect">
            <a:avLst/>
          </a:prstGeom>
        </p:spPr>
        <p:txBody>
          <a:bodyPr wrap="square">
            <a:spAutoFit/>
          </a:bodyPr>
          <a:lstStyle/>
          <a:p>
            <a:r>
              <a:rPr lang="pl-PL" dirty="0">
                <a:solidFill>
                  <a:schemeClr val="bg1"/>
                </a:solidFill>
                <a:hlinkClick r:id="rId4"/>
              </a:rPr>
              <a:t>http://upload.wikimedia.org/wikipedia/commons/2/2f/Rhino.svg</a:t>
            </a:r>
          </a:p>
        </p:txBody>
      </p:sp>
      <p:sp>
        <p:nvSpPr>
          <p:cNvPr id="6" name="Multiply 5"/>
          <p:cNvSpPr/>
          <p:nvPr/>
        </p:nvSpPr>
        <p:spPr>
          <a:xfrm>
            <a:off x="-1905000" y="-10858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Multiply 7"/>
          <p:cNvSpPr/>
          <p:nvPr/>
        </p:nvSpPr>
        <p:spPr>
          <a:xfrm>
            <a:off x="4495800" y="-11620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Multiply 9"/>
          <p:cNvSpPr/>
          <p:nvPr/>
        </p:nvSpPr>
        <p:spPr>
          <a:xfrm>
            <a:off x="1219200" y="-857250"/>
            <a:ext cx="7315200" cy="7620000"/>
          </a:xfrm>
          <a:prstGeom prst="mathMultiply">
            <a:avLst>
              <a:gd name="adj1" fmla="val 1345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0062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809752"/>
            <a:ext cx="7772400" cy="1102519"/>
          </a:xfrm>
        </p:spPr>
        <p:txBody>
          <a:bodyPr>
            <a:noAutofit/>
          </a:bodyPr>
          <a:lstStyle/>
          <a:p>
            <a:r>
              <a:rPr lang="en-US" sz="8000" dirty="0" err="1" smtClean="0">
                <a:effectLst/>
              </a:rPr>
              <a:t>Leaderful</a:t>
            </a:r>
            <a:r>
              <a:rPr lang="en-US" sz="8000" dirty="0" smtClean="0">
                <a:effectLst/>
              </a:rPr>
              <a:t> </a:t>
            </a:r>
            <a:br>
              <a:rPr lang="en-US" sz="8000" dirty="0" smtClean="0">
                <a:effectLst/>
              </a:rPr>
            </a:br>
            <a:r>
              <a:rPr lang="en-US" sz="8000" dirty="0" smtClean="0">
                <a:effectLst/>
              </a:rPr>
              <a:t>League</a:t>
            </a:r>
            <a:endParaRPr lang="en-US" sz="8000" dirty="0"/>
          </a:p>
        </p:txBody>
      </p:sp>
    </p:spTree>
    <p:extLst>
      <p:ext uri="{BB962C8B-B14F-4D97-AF65-F5344CB8AC3E}">
        <p14:creationId xmlns:p14="http://schemas.microsoft.com/office/powerpoint/2010/main" val="35951333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2754</TotalTime>
  <Words>5242</Words>
  <Application>Microsoft Office PowerPoint</Application>
  <PresentationFormat>On-screen Show (16:9)</PresentationFormat>
  <Paragraphs>562</Paragraphs>
  <Slides>58</Slides>
  <Notes>56</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Black</vt:lpstr>
      <vt:lpstr>1_Black</vt:lpstr>
      <vt:lpstr>The Rhino in the Room</vt:lpstr>
      <vt:lpstr>The Rhino in the Room</vt:lpstr>
      <vt:lpstr>The Rhino in the Room</vt:lpstr>
      <vt:lpstr>The Rhino in the Room</vt:lpstr>
      <vt:lpstr>The Rhino in the Room</vt:lpstr>
      <vt:lpstr>The Rhino in the Room</vt:lpstr>
      <vt:lpstr>The Rhino in the Room</vt:lpstr>
      <vt:lpstr>The Rhino in the Room</vt:lpstr>
      <vt:lpstr>Leaderful  League</vt:lpstr>
      <vt:lpstr>3 Objectives </vt:lpstr>
      <vt:lpstr>PowerPoint Presentation</vt:lpstr>
      <vt:lpstr>10 Minutes</vt:lpstr>
      <vt:lpstr>PowerPoint Presentation</vt:lpstr>
      <vt:lpstr>Introductions and Assumptions </vt:lpstr>
      <vt:lpstr>Assessing Challenges in California</vt:lpstr>
      <vt:lpstr>Conversation Mapping</vt:lpstr>
      <vt:lpstr>Landscape Survey</vt:lpstr>
      <vt:lpstr>Leadership Survey Findings</vt:lpstr>
      <vt:lpstr>What is Leaderful Practice?</vt:lpstr>
      <vt:lpstr>What is Leaderful Practice?</vt:lpstr>
      <vt:lpstr>First Table Exercise</vt:lpstr>
      <vt:lpstr>First Table Exercise</vt:lpstr>
      <vt:lpstr>First Table Exercise</vt:lpstr>
      <vt:lpstr>Leadership Survey Findings</vt:lpstr>
      <vt:lpstr>Leadership Survey Findings</vt:lpstr>
      <vt:lpstr>4 Primary Tenets of a Leaderful Practice</vt:lpstr>
      <vt:lpstr>4 Primary Tenets of a Leaderful Practice</vt:lpstr>
      <vt:lpstr>Collective</vt:lpstr>
      <vt:lpstr>4 Primary Tenets of a Leaderful Practice</vt:lpstr>
      <vt:lpstr>Collaborative</vt:lpstr>
      <vt:lpstr>4 Primary Tenets of a Leaderful Practice</vt:lpstr>
      <vt:lpstr>Compassionate</vt:lpstr>
      <vt:lpstr>4 Primary Tenets of a Leaderful Practice</vt:lpstr>
      <vt:lpstr>4 Tenets of Leaderful Practice</vt:lpstr>
      <vt:lpstr>Situational Manager</vt:lpstr>
      <vt:lpstr>Situational Manager</vt:lpstr>
      <vt:lpstr>Situational Managers </vt:lpstr>
      <vt:lpstr>PowerPoint Presentation</vt:lpstr>
      <vt:lpstr>PowerPoint Presentation</vt:lpstr>
      <vt:lpstr>PowerPoint Presentation</vt:lpstr>
      <vt:lpstr>PowerPoint Presentation</vt:lpstr>
      <vt:lpstr>Situational Managers </vt:lpstr>
      <vt:lpstr>PowerPoint Presentation</vt:lpstr>
      <vt:lpstr>The Leader’s Energy Flow!</vt:lpstr>
      <vt:lpstr>Questions to Get You Thinking</vt:lpstr>
      <vt:lpstr>Challenges to Change</vt:lpstr>
      <vt:lpstr>PowerPoint Presentation</vt:lpstr>
      <vt:lpstr>PowerPoint Presentation</vt:lpstr>
      <vt:lpstr>Second Table Exercise: BRAINSTORM</vt:lpstr>
      <vt:lpstr>PowerPoint Presentation</vt:lpstr>
      <vt:lpstr>Second Table Exercise: CONSENSUS</vt:lpstr>
      <vt:lpstr>Second Table Exercise: REPORT</vt:lpstr>
      <vt:lpstr>3 Objectives </vt:lpstr>
      <vt:lpstr>Session Take-Aways</vt:lpstr>
      <vt:lpstr>Session Take-Aways</vt:lpstr>
      <vt:lpstr>Rhino?</vt:lpstr>
      <vt:lpstr>PowerPoint Presentation</vt:lpstr>
      <vt:lpstr>The Rhino in the Room</vt:lpstr>
    </vt:vector>
  </TitlesOfParts>
  <Company>League of Women Voters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Gretchen Knell</dc:creator>
  <cp:lastModifiedBy>Sharon Stone</cp:lastModifiedBy>
  <cp:revision>98</cp:revision>
  <dcterms:created xsi:type="dcterms:W3CDTF">2014-03-25T19:49:59Z</dcterms:created>
  <dcterms:modified xsi:type="dcterms:W3CDTF">2015-05-21T23:57:27Z</dcterms:modified>
</cp:coreProperties>
</file>